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tiff" ContentType="image/tiff"/>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65" r:id="rId3"/>
    <p:sldId id="271" r:id="rId4"/>
    <p:sldId id="499" r:id="rId5"/>
    <p:sldId id="500" r:id="rId6"/>
    <p:sldId id="501" r:id="rId7"/>
    <p:sldId id="269" r:id="rId8"/>
    <p:sldId id="489" r:id="rId9"/>
    <p:sldId id="483" r:id="rId10"/>
    <p:sldId id="490" r:id="rId11"/>
    <p:sldId id="491" r:id="rId12"/>
    <p:sldId id="484" r:id="rId13"/>
    <p:sldId id="493" r:id="rId14"/>
    <p:sldId id="513" r:id="rId15"/>
    <p:sldId id="494" r:id="rId16"/>
    <p:sldId id="497" r:id="rId17"/>
    <p:sldId id="495" r:id="rId18"/>
    <p:sldId id="498" r:id="rId19"/>
    <p:sldId id="487" r:id="rId20"/>
    <p:sldId id="506" r:id="rId21"/>
    <p:sldId id="507" r:id="rId22"/>
    <p:sldId id="488" r:id="rId23"/>
    <p:sldId id="509" r:id="rId24"/>
  </p:sldIdLst>
  <p:sldSz cx="12192000" cy="6858000"/>
  <p:notesSz cx="6858000" cy="9144000"/>
  <p:embeddedFontLst>
    <p:embeddedFont>
      <p:font typeface="Proxima Nova" charset="0"/>
      <p:regular r:id="rId26"/>
      <p:bold r:id="rId27"/>
      <p:italic r:id="rId28"/>
      <p:boldItalic r:id="rId29"/>
    </p:embeddedFont>
    <p:embeddedFont>
      <p:font typeface="Cambria" pitchFamily="18" charset="0"/>
      <p:regular r:id="rId30"/>
      <p:bold r:id="rId31"/>
      <p:italic r:id="rId32"/>
      <p:boldItalic r:id="rId33"/>
    </p:embeddedFont>
    <p:embeddedFont>
      <p:font typeface="Wingdings 3" pitchFamily="18" charset="2"/>
      <p:regular r:id="rId34"/>
    </p:embeddedFont>
    <p:embeddedFont>
      <p:font typeface="Calibri"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5A5A5A"/>
    <a:srgbClr val="EB2546"/>
    <a:srgbClr val="1D6FA9"/>
    <a:srgbClr val="D17B6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04" autoAdjust="0"/>
    <p:restoredTop sz="95033" autoAdjust="0"/>
  </p:normalViewPr>
  <p:slideViewPr>
    <p:cSldViewPr snapToGrid="0">
      <p:cViewPr varScale="1">
        <p:scale>
          <a:sx n="65" d="100"/>
          <a:sy n="65" d="100"/>
        </p:scale>
        <p:origin x="-688" y="-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9105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3950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283395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9505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7759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98684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4474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90137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3788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89229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17500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97224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2125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2403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20635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28786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3955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5087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21217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2965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Components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6310259" cy="578605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mj-lt"/>
              <a:buAutoNum type="arabicPeriod"/>
            </a:pPr>
            <a:r>
              <a:rPr lang="en-US" sz="2050" b="1" i="0" dirty="0">
                <a:solidFill>
                  <a:srgbClr val="273239"/>
                </a:solidFill>
                <a:effectLst/>
                <a:latin typeface="Cambria" panose="02040503050406030204" pitchFamily="18" charset="0"/>
                <a:ea typeface="Cambria" panose="02040503050406030204" pitchFamily="18" charset="0"/>
              </a:rPr>
              <a:t>Mobile Node (MN)</a:t>
            </a:r>
            <a:r>
              <a:rPr lang="en-US" sz="2050" b="0" i="0" dirty="0">
                <a:solidFill>
                  <a:srgbClr val="273239"/>
                </a:solidFill>
                <a:effectLst/>
                <a:latin typeface="Cambria" panose="02040503050406030204" pitchFamily="18" charset="0"/>
                <a:ea typeface="Cambria" panose="02040503050406030204" pitchFamily="18" charset="0"/>
              </a:rPr>
              <a:t> is the hand-held communication device that the user carries e.g. Cell phone.</a:t>
            </a:r>
          </a:p>
          <a:p>
            <a:pPr fontAlgn="base">
              <a:buFont typeface="+mj-lt"/>
              <a:buAutoNum type="arabicPeriod"/>
            </a:pPr>
            <a:r>
              <a:rPr lang="en-US" sz="2050" b="1" i="0" dirty="0">
                <a:solidFill>
                  <a:srgbClr val="273239"/>
                </a:solidFill>
                <a:effectLst/>
                <a:latin typeface="Cambria" panose="02040503050406030204" pitchFamily="18" charset="0"/>
                <a:ea typeface="Cambria" panose="02040503050406030204" pitchFamily="18" charset="0"/>
              </a:rPr>
              <a:t>Home Network</a:t>
            </a:r>
            <a:r>
              <a:rPr lang="en-US" sz="2050" b="0" i="0" dirty="0">
                <a:solidFill>
                  <a:srgbClr val="273239"/>
                </a:solidFill>
                <a:effectLst/>
                <a:latin typeface="Cambria" panose="02040503050406030204" pitchFamily="18" charset="0"/>
                <a:ea typeface="Cambria" panose="02040503050406030204" pitchFamily="18" charset="0"/>
              </a:rPr>
              <a:t> is a network to which the mobile node originally belongs as per its assigned IP address (home address).</a:t>
            </a:r>
          </a:p>
          <a:p>
            <a:pPr fontAlgn="base">
              <a:buFont typeface="+mj-lt"/>
              <a:buAutoNum type="arabicPeriod"/>
            </a:pPr>
            <a:r>
              <a:rPr lang="en-US" sz="2050" b="1" i="0" dirty="0">
                <a:solidFill>
                  <a:srgbClr val="273239"/>
                </a:solidFill>
                <a:effectLst/>
                <a:latin typeface="Cambria" panose="02040503050406030204" pitchFamily="18" charset="0"/>
                <a:ea typeface="Cambria" panose="02040503050406030204" pitchFamily="18" charset="0"/>
              </a:rPr>
              <a:t>Home Agent (HA)</a:t>
            </a:r>
            <a:r>
              <a:rPr lang="en-US" sz="2050" b="0" i="0" dirty="0">
                <a:solidFill>
                  <a:srgbClr val="273239"/>
                </a:solidFill>
                <a:effectLst/>
                <a:latin typeface="Cambria" panose="02040503050406030204" pitchFamily="18" charset="0"/>
                <a:ea typeface="Cambria" panose="02040503050406030204" pitchFamily="18" charset="0"/>
              </a:rPr>
              <a:t> is a router in-home network to which the mobile node was originally connected</a:t>
            </a:r>
          </a:p>
          <a:p>
            <a:pPr fontAlgn="base">
              <a:buFont typeface="+mj-lt"/>
              <a:buAutoNum type="arabicPeriod"/>
            </a:pPr>
            <a:r>
              <a:rPr lang="en-US" sz="2050" b="1" i="0" dirty="0">
                <a:solidFill>
                  <a:srgbClr val="273239"/>
                </a:solidFill>
                <a:effectLst/>
                <a:latin typeface="Cambria" panose="02040503050406030204" pitchFamily="18" charset="0"/>
                <a:ea typeface="Cambria" panose="02040503050406030204" pitchFamily="18" charset="0"/>
              </a:rPr>
              <a:t>Home Address</a:t>
            </a:r>
            <a:r>
              <a:rPr lang="en-US" sz="2050" b="0" i="0" dirty="0">
                <a:solidFill>
                  <a:srgbClr val="273239"/>
                </a:solidFill>
                <a:effectLst/>
                <a:latin typeface="Cambria" panose="02040503050406030204" pitchFamily="18" charset="0"/>
                <a:ea typeface="Cambria" panose="02040503050406030204" pitchFamily="18" charset="0"/>
              </a:rPr>
              <a:t> is the permanent IP address assigned to the mobile node (within its home network).</a:t>
            </a:r>
          </a:p>
          <a:p>
            <a:pPr fontAlgn="base">
              <a:buFont typeface="+mj-lt"/>
              <a:buAutoNum type="arabicPeriod"/>
            </a:pPr>
            <a:r>
              <a:rPr lang="en-US" sz="2050" b="1" i="0" dirty="0">
                <a:solidFill>
                  <a:srgbClr val="273239"/>
                </a:solidFill>
                <a:effectLst/>
                <a:latin typeface="Cambria" panose="02040503050406030204" pitchFamily="18" charset="0"/>
                <a:ea typeface="Cambria" panose="02040503050406030204" pitchFamily="18" charset="0"/>
              </a:rPr>
              <a:t>Foreign Network </a:t>
            </a:r>
            <a:r>
              <a:rPr lang="en-US" sz="2050" b="0" i="0" dirty="0">
                <a:solidFill>
                  <a:srgbClr val="273239"/>
                </a:solidFill>
                <a:effectLst/>
                <a:latin typeface="Cambria" panose="02040503050406030204" pitchFamily="18" charset="0"/>
                <a:ea typeface="Cambria" panose="02040503050406030204" pitchFamily="18" charset="0"/>
              </a:rPr>
              <a:t>is the current network to which the mobile node is visiting (away from its home network).</a:t>
            </a:r>
          </a:p>
          <a:p>
            <a:pPr fontAlgn="base">
              <a:buFont typeface="+mj-lt"/>
              <a:buAutoNum type="arabicPeriod"/>
            </a:pPr>
            <a:r>
              <a:rPr lang="en-US" sz="2050" b="1" i="0" dirty="0">
                <a:solidFill>
                  <a:srgbClr val="273239"/>
                </a:solidFill>
                <a:effectLst/>
                <a:latin typeface="Cambria" panose="02040503050406030204" pitchFamily="18" charset="0"/>
                <a:ea typeface="Cambria" panose="02040503050406030204" pitchFamily="18" charset="0"/>
              </a:rPr>
              <a:t>Foreign Agent (FA)</a:t>
            </a:r>
            <a:r>
              <a:rPr lang="en-US" sz="2050" b="0" i="0" dirty="0">
                <a:solidFill>
                  <a:srgbClr val="273239"/>
                </a:solidFill>
                <a:effectLst/>
                <a:latin typeface="Cambria" panose="02040503050406030204" pitchFamily="18" charset="0"/>
                <a:ea typeface="Cambria" panose="02040503050406030204" pitchFamily="18" charset="0"/>
              </a:rPr>
              <a:t> is a router in a foreign network to which the mobile node is currently connected. The packets from the home agent are sent to the foreign agent which delivers them to the mobile node.</a:t>
            </a:r>
          </a:p>
        </p:txBody>
      </p:sp>
      <p:pic>
        <p:nvPicPr>
          <p:cNvPr id="2" name="Picture 2" descr="How Mobile IP works in Hindi 👍| mobile ip in hindi | Mobile ip in mobile  computing 😇 - YouTube">
            <a:extLst>
              <a:ext uri="{FF2B5EF4-FFF2-40B4-BE49-F238E27FC236}">
                <a16:creationId xmlns:a16="http://schemas.microsoft.com/office/drawing/2014/main" xmlns="" id="{F93733CA-6A78-B5B7-FE81-024D3EDBEC1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81" t="16028" r="3181" b="4818"/>
          <a:stretch/>
        </p:blipFill>
        <p:spPr bwMode="auto">
          <a:xfrm>
            <a:off x="6659612" y="986973"/>
            <a:ext cx="5532387" cy="26561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31366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Components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6310259" cy="488711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mj-lt"/>
              <a:buAutoNum type="arabicPeriod" startAt="7"/>
            </a:pPr>
            <a:r>
              <a:rPr lang="en-US" sz="2000" b="1" i="0" dirty="0">
                <a:solidFill>
                  <a:srgbClr val="273239"/>
                </a:solidFill>
                <a:effectLst/>
                <a:latin typeface="Cambria" panose="02040503050406030204" pitchFamily="18" charset="0"/>
                <a:ea typeface="Cambria" panose="02040503050406030204" pitchFamily="18" charset="0"/>
              </a:rPr>
              <a:t>Correspondent Node (CN) </a:t>
            </a:r>
            <a:r>
              <a:rPr lang="en-US" sz="2000" b="0" i="0" dirty="0">
                <a:solidFill>
                  <a:srgbClr val="273239"/>
                </a:solidFill>
                <a:effectLst/>
                <a:latin typeface="Cambria" panose="02040503050406030204" pitchFamily="18" charset="0"/>
                <a:ea typeface="Cambria" panose="02040503050406030204" pitchFamily="18" charset="0"/>
              </a:rPr>
              <a:t>is a device on the internet communicating to the mobile node.</a:t>
            </a:r>
          </a:p>
          <a:p>
            <a:pPr marL="457200" indent="-457200" fontAlgn="base">
              <a:buFont typeface="+mj-lt"/>
              <a:buAutoNum type="arabicPeriod" startAt="7"/>
            </a:pPr>
            <a:r>
              <a:rPr lang="en-US" sz="2000" b="1" i="0" dirty="0">
                <a:solidFill>
                  <a:srgbClr val="273239"/>
                </a:solidFill>
                <a:effectLst/>
                <a:latin typeface="Cambria" panose="02040503050406030204" pitchFamily="18" charset="0"/>
                <a:ea typeface="Cambria" panose="02040503050406030204" pitchFamily="18" charset="0"/>
              </a:rPr>
              <a:t>Care-of Address (COA) </a:t>
            </a:r>
            <a:r>
              <a:rPr lang="en-US" sz="2000" b="0" i="0" dirty="0">
                <a:solidFill>
                  <a:srgbClr val="273239"/>
                </a:solidFill>
                <a:effectLst/>
                <a:latin typeface="Cambria" panose="02040503050406030204" pitchFamily="18" charset="0"/>
                <a:ea typeface="Cambria" panose="02040503050406030204" pitchFamily="18" charset="0"/>
              </a:rPr>
              <a:t>is the temporary address used by a mobile node while it is moving away from its home network.</a:t>
            </a:r>
          </a:p>
          <a:p>
            <a:pPr marL="457200" indent="-457200" fontAlgn="base">
              <a:buFont typeface="+mj-lt"/>
              <a:buAutoNum type="arabicPeriod" startAt="7"/>
            </a:pPr>
            <a:r>
              <a:rPr lang="en-US" sz="2000" b="1" i="0" dirty="0">
                <a:solidFill>
                  <a:srgbClr val="273239"/>
                </a:solidFill>
                <a:effectLst/>
                <a:latin typeface="Cambria" panose="02040503050406030204" pitchFamily="18" charset="0"/>
                <a:ea typeface="Cambria" panose="02040503050406030204" pitchFamily="18" charset="0"/>
              </a:rPr>
              <a:t>Foreign agent COA, </a:t>
            </a:r>
            <a:r>
              <a:rPr lang="en-US" sz="2000" b="0" i="0" dirty="0">
                <a:solidFill>
                  <a:srgbClr val="273239"/>
                </a:solidFill>
                <a:effectLst/>
                <a:latin typeface="Cambria" panose="02040503050406030204" pitchFamily="18" charset="0"/>
                <a:ea typeface="Cambria" panose="02040503050406030204" pitchFamily="18" charset="0"/>
              </a:rPr>
              <a:t>the COA could be located at the FA, i.e., the COA is an IP address of the FA. The FA is the tunnel end-point and forwards packets to the MN. Many MN using the FA can share this COA as a common COA.</a:t>
            </a:r>
          </a:p>
        </p:txBody>
      </p:sp>
      <p:pic>
        <p:nvPicPr>
          <p:cNvPr id="2" name="Picture 2" descr="How Mobile IP works in Hindi 👍| mobile ip in hindi | Mobile ip in mobile  computing 😇 - YouTube">
            <a:extLst>
              <a:ext uri="{FF2B5EF4-FFF2-40B4-BE49-F238E27FC236}">
                <a16:creationId xmlns:a16="http://schemas.microsoft.com/office/drawing/2014/main" xmlns="" id="{F93733CA-6A78-B5B7-FE81-024D3EDBEC1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81" t="16028" r="3181" b="4818"/>
          <a:stretch/>
        </p:blipFill>
        <p:spPr bwMode="auto">
          <a:xfrm>
            <a:off x="6659612" y="986973"/>
            <a:ext cx="5532387" cy="26561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73228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6929577"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Working of Mobile IP</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123799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9F7F016-AC35-6A2F-117C-808C2A847B79}"/>
              </a:ext>
            </a:extLst>
          </p:cNvPr>
          <p:cNvSpPr txBox="1">
            <a:spLocks/>
          </p:cNvSpPr>
          <p:nvPr/>
        </p:nvSpPr>
        <p:spPr>
          <a:xfrm>
            <a:off x="0" y="106363"/>
            <a:ext cx="8763000" cy="422237"/>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ysClr val="windowText" lastClr="000000"/>
                </a:solidFill>
                <a:effectLst/>
                <a:uLnTx/>
                <a:uFillTx/>
                <a:latin typeface="+mn-lt"/>
                <a:ea typeface="+mj-ea"/>
                <a:cs typeface="+mj-cs"/>
              </a:rPr>
              <a:t>Working of Mobile IP - IP Packet Delivery</a:t>
            </a:r>
          </a:p>
        </p:txBody>
      </p:sp>
      <p:sp>
        <p:nvSpPr>
          <p:cNvPr id="5" name="Cloud 4">
            <a:extLst>
              <a:ext uri="{FF2B5EF4-FFF2-40B4-BE49-F238E27FC236}">
                <a16:creationId xmlns:a16="http://schemas.microsoft.com/office/drawing/2014/main" xmlns="" id="{C6811E47-4CBB-3FB9-F135-9BF6D87C18DB}"/>
              </a:ext>
            </a:extLst>
          </p:cNvPr>
          <p:cNvSpPr/>
          <p:nvPr/>
        </p:nvSpPr>
        <p:spPr>
          <a:xfrm>
            <a:off x="457200" y="1000706"/>
            <a:ext cx="1752600" cy="990600"/>
          </a:xfrm>
          <a:prstGeom prst="cloud">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Home Network for A</a:t>
            </a:r>
          </a:p>
        </p:txBody>
      </p:sp>
      <p:sp>
        <p:nvSpPr>
          <p:cNvPr id="6" name="Cloud 5">
            <a:extLst>
              <a:ext uri="{FF2B5EF4-FFF2-40B4-BE49-F238E27FC236}">
                <a16:creationId xmlns:a16="http://schemas.microsoft.com/office/drawing/2014/main" xmlns="" id="{1144D32C-BCB1-86C8-AD14-592FADFFEF93}"/>
              </a:ext>
            </a:extLst>
          </p:cNvPr>
          <p:cNvSpPr/>
          <p:nvPr/>
        </p:nvSpPr>
        <p:spPr>
          <a:xfrm>
            <a:off x="6400800" y="1348515"/>
            <a:ext cx="1752600" cy="990600"/>
          </a:xfrm>
          <a:prstGeom prst="cloud">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Foreign Network</a:t>
            </a:r>
          </a:p>
        </p:txBody>
      </p:sp>
      <p:sp>
        <p:nvSpPr>
          <p:cNvPr id="7" name="Cloud 6">
            <a:extLst>
              <a:ext uri="{FF2B5EF4-FFF2-40B4-BE49-F238E27FC236}">
                <a16:creationId xmlns:a16="http://schemas.microsoft.com/office/drawing/2014/main" xmlns="" id="{442D84EE-0959-F55C-487C-C94409526093}"/>
              </a:ext>
            </a:extLst>
          </p:cNvPr>
          <p:cNvSpPr/>
          <p:nvPr/>
        </p:nvSpPr>
        <p:spPr>
          <a:xfrm>
            <a:off x="2615648" y="2565705"/>
            <a:ext cx="3200400" cy="1625295"/>
          </a:xfrm>
          <a:prstGeom prst="cloud">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Internet or other topology or routers and links</a:t>
            </a:r>
          </a:p>
        </p:txBody>
      </p:sp>
      <p:sp>
        <p:nvSpPr>
          <p:cNvPr id="8" name="Can 46">
            <a:extLst>
              <a:ext uri="{FF2B5EF4-FFF2-40B4-BE49-F238E27FC236}">
                <a16:creationId xmlns:a16="http://schemas.microsoft.com/office/drawing/2014/main" xmlns="" id="{4A540776-52C7-D777-922A-69B093BC8A37}"/>
              </a:ext>
            </a:extLst>
          </p:cNvPr>
          <p:cNvSpPr/>
          <p:nvPr/>
        </p:nvSpPr>
        <p:spPr>
          <a:xfrm>
            <a:off x="1472648" y="2565705"/>
            <a:ext cx="800100" cy="457200"/>
          </a:xfrm>
          <a:prstGeom prst="can">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Home Agent</a:t>
            </a:r>
          </a:p>
        </p:txBody>
      </p:sp>
      <p:sp>
        <p:nvSpPr>
          <p:cNvPr id="9" name="Can 47">
            <a:extLst>
              <a:ext uri="{FF2B5EF4-FFF2-40B4-BE49-F238E27FC236}">
                <a16:creationId xmlns:a16="http://schemas.microsoft.com/office/drawing/2014/main" xmlns="" id="{36D35CF1-6E09-DD6C-4076-9724FBDEBD12}"/>
              </a:ext>
            </a:extLst>
          </p:cNvPr>
          <p:cNvSpPr/>
          <p:nvPr/>
        </p:nvSpPr>
        <p:spPr>
          <a:xfrm>
            <a:off x="6229350" y="2681954"/>
            <a:ext cx="800100" cy="457200"/>
          </a:xfrm>
          <a:prstGeom prst="can">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Foreign Agent</a:t>
            </a:r>
          </a:p>
        </p:txBody>
      </p:sp>
      <p:cxnSp>
        <p:nvCxnSpPr>
          <p:cNvPr id="10" name="Straight Connector 9">
            <a:extLst>
              <a:ext uri="{FF2B5EF4-FFF2-40B4-BE49-F238E27FC236}">
                <a16:creationId xmlns:a16="http://schemas.microsoft.com/office/drawing/2014/main" xmlns="" id="{6AB01E3F-F2EA-C2EB-E178-F416621A7496}"/>
              </a:ext>
            </a:extLst>
          </p:cNvPr>
          <p:cNvCxnSpPr>
            <a:cxnSpLocks/>
            <a:stCxn id="5" idx="1"/>
            <a:endCxn id="7" idx="2"/>
          </p:cNvCxnSpPr>
          <p:nvPr/>
        </p:nvCxnSpPr>
        <p:spPr>
          <a:xfrm>
            <a:off x="1333500" y="1990251"/>
            <a:ext cx="1292075" cy="1388102"/>
          </a:xfrm>
          <a:prstGeom prst="line">
            <a:avLst/>
          </a:prstGeom>
          <a:noFill/>
          <a:ln w="9525" cap="flat" cmpd="sng" algn="ctr">
            <a:solidFill>
              <a:srgbClr val="4F81BD">
                <a:shade val="95000"/>
                <a:satMod val="105000"/>
              </a:srgbClr>
            </a:solidFill>
            <a:prstDash val="solid"/>
          </a:ln>
          <a:effectLst/>
        </p:spPr>
      </p:cxnSp>
      <p:pic>
        <p:nvPicPr>
          <p:cNvPr id="11" name="Picture 10">
            <a:extLst>
              <a:ext uri="{FF2B5EF4-FFF2-40B4-BE49-F238E27FC236}">
                <a16:creationId xmlns:a16="http://schemas.microsoft.com/office/drawing/2014/main" xmlns="" id="{107E6189-70C4-D33F-30C7-813DA959DC0A}"/>
              </a:ext>
            </a:extLst>
          </p:cNvPr>
          <p:cNvPicPr>
            <a:picLocks noChangeAspect="1"/>
          </p:cNvPicPr>
          <p:nvPr/>
        </p:nvPicPr>
        <p:blipFill>
          <a:blip r:embed="rId2"/>
          <a:stretch>
            <a:fillRect/>
          </a:stretch>
        </p:blipFill>
        <p:spPr>
          <a:xfrm>
            <a:off x="1858817" y="588171"/>
            <a:ext cx="1015430" cy="1012891"/>
          </a:xfrm>
          <a:prstGeom prst="rect">
            <a:avLst/>
          </a:prstGeom>
          <a:scene3d>
            <a:camera prst="orthographicFront">
              <a:rot lat="0" lon="10799978" rev="0"/>
            </a:camera>
            <a:lightRig rig="threePt" dir="t"/>
          </a:scene3d>
        </p:spPr>
      </p:pic>
      <p:cxnSp>
        <p:nvCxnSpPr>
          <p:cNvPr id="12" name="Straight Connector 11">
            <a:extLst>
              <a:ext uri="{FF2B5EF4-FFF2-40B4-BE49-F238E27FC236}">
                <a16:creationId xmlns:a16="http://schemas.microsoft.com/office/drawing/2014/main" xmlns="" id="{2F1B7847-0614-2584-5880-84EE81787E36}"/>
              </a:ext>
            </a:extLst>
          </p:cNvPr>
          <p:cNvCxnSpPr>
            <a:cxnSpLocks/>
          </p:cNvCxnSpPr>
          <p:nvPr/>
        </p:nvCxnSpPr>
        <p:spPr>
          <a:xfrm flipV="1">
            <a:off x="5705717" y="3090743"/>
            <a:ext cx="536885" cy="67317"/>
          </a:xfrm>
          <a:prstGeom prst="line">
            <a:avLst/>
          </a:prstGeom>
          <a:noFill/>
          <a:ln w="9525" cap="flat" cmpd="sng" algn="ctr">
            <a:solidFill>
              <a:srgbClr val="4F81BD">
                <a:shade val="95000"/>
                <a:satMod val="105000"/>
              </a:srgbClr>
            </a:solidFill>
            <a:prstDash val="solid"/>
          </a:ln>
          <a:effectLst/>
        </p:spPr>
      </p:cxnSp>
      <p:pic>
        <p:nvPicPr>
          <p:cNvPr id="13" name="Picture 12">
            <a:extLst>
              <a:ext uri="{FF2B5EF4-FFF2-40B4-BE49-F238E27FC236}">
                <a16:creationId xmlns:a16="http://schemas.microsoft.com/office/drawing/2014/main" xmlns="" id="{25F6FD1A-7F78-8975-74A1-266D29FAE7C7}"/>
              </a:ext>
            </a:extLst>
          </p:cNvPr>
          <p:cNvPicPr>
            <a:picLocks noChangeAspect="1"/>
          </p:cNvPicPr>
          <p:nvPr/>
        </p:nvPicPr>
        <p:blipFill>
          <a:blip r:embed="rId3"/>
          <a:stretch>
            <a:fillRect/>
          </a:stretch>
        </p:blipFill>
        <p:spPr>
          <a:xfrm>
            <a:off x="3834848" y="4450223"/>
            <a:ext cx="762000" cy="762000"/>
          </a:xfrm>
          <a:prstGeom prst="rect">
            <a:avLst/>
          </a:prstGeom>
        </p:spPr>
      </p:pic>
      <p:cxnSp>
        <p:nvCxnSpPr>
          <p:cNvPr id="14" name="Straight Connector 13">
            <a:extLst>
              <a:ext uri="{FF2B5EF4-FFF2-40B4-BE49-F238E27FC236}">
                <a16:creationId xmlns:a16="http://schemas.microsoft.com/office/drawing/2014/main" xmlns="" id="{6F7F3276-BE7B-C9BA-9AE0-894A2429A710}"/>
              </a:ext>
            </a:extLst>
          </p:cNvPr>
          <p:cNvCxnSpPr>
            <a:cxnSpLocks/>
            <a:stCxn id="13" idx="0"/>
            <a:endCxn id="7" idx="1"/>
          </p:cNvCxnSpPr>
          <p:nvPr/>
        </p:nvCxnSpPr>
        <p:spPr>
          <a:xfrm flipV="1">
            <a:off x="4215848" y="4189269"/>
            <a:ext cx="0" cy="260954"/>
          </a:xfrm>
          <a:prstGeom prst="line">
            <a:avLst/>
          </a:prstGeom>
          <a:noFill/>
          <a:ln w="9525" cap="flat" cmpd="sng" algn="ctr">
            <a:solidFill>
              <a:srgbClr val="4F81BD">
                <a:shade val="95000"/>
                <a:satMod val="105000"/>
              </a:srgbClr>
            </a:solidFill>
            <a:prstDash val="solid"/>
          </a:ln>
          <a:effectLst/>
        </p:spPr>
      </p:cxnSp>
      <p:cxnSp>
        <p:nvCxnSpPr>
          <p:cNvPr id="15" name="Straight Arrow Connector 14">
            <a:extLst>
              <a:ext uri="{FF2B5EF4-FFF2-40B4-BE49-F238E27FC236}">
                <a16:creationId xmlns:a16="http://schemas.microsoft.com/office/drawing/2014/main" xmlns="" id="{F9ECABD5-140F-BA6A-3F40-26B94230E7AB}"/>
              </a:ext>
            </a:extLst>
          </p:cNvPr>
          <p:cNvCxnSpPr>
            <a:cxnSpLocks/>
          </p:cNvCxnSpPr>
          <p:nvPr/>
        </p:nvCxnSpPr>
        <p:spPr>
          <a:xfrm flipH="1" flipV="1">
            <a:off x="2286000" y="2831163"/>
            <a:ext cx="1666047" cy="1708875"/>
          </a:xfrm>
          <a:prstGeom prst="straightConnector1">
            <a:avLst/>
          </a:prstGeom>
          <a:noFill/>
          <a:ln w="9525" cap="flat" cmpd="sng" algn="ctr">
            <a:solidFill>
              <a:srgbClr val="4F81BD">
                <a:shade val="95000"/>
                <a:satMod val="105000"/>
              </a:srgbClr>
            </a:solidFill>
            <a:prstDash val="dash"/>
            <a:tailEnd type="triangle"/>
          </a:ln>
          <a:effectLst/>
        </p:spPr>
      </p:cxnSp>
      <p:sp>
        <p:nvSpPr>
          <p:cNvPr id="16" name="Oval 15">
            <a:extLst>
              <a:ext uri="{FF2B5EF4-FFF2-40B4-BE49-F238E27FC236}">
                <a16:creationId xmlns:a16="http://schemas.microsoft.com/office/drawing/2014/main" xmlns="" id="{DE0CCB2C-1FF4-03B9-2E42-BC7C3CA48C74}"/>
              </a:ext>
            </a:extLst>
          </p:cNvPr>
          <p:cNvSpPr/>
          <p:nvPr/>
        </p:nvSpPr>
        <p:spPr>
          <a:xfrm>
            <a:off x="2422603" y="2948366"/>
            <a:ext cx="225409" cy="225409"/>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1</a:t>
            </a:r>
          </a:p>
        </p:txBody>
      </p:sp>
      <p:pic>
        <p:nvPicPr>
          <p:cNvPr id="17" name="Picture 16">
            <a:extLst>
              <a:ext uri="{FF2B5EF4-FFF2-40B4-BE49-F238E27FC236}">
                <a16:creationId xmlns:a16="http://schemas.microsoft.com/office/drawing/2014/main" xmlns="" id="{35ECA456-1238-9D29-8EA3-9D05BDF84400}"/>
              </a:ext>
            </a:extLst>
          </p:cNvPr>
          <p:cNvPicPr>
            <a:picLocks noChangeAspect="1"/>
          </p:cNvPicPr>
          <p:nvPr/>
        </p:nvPicPr>
        <p:blipFill>
          <a:blip r:embed="rId4"/>
          <a:stretch>
            <a:fillRect/>
          </a:stretch>
        </p:blipFill>
        <p:spPr>
          <a:xfrm>
            <a:off x="4063425" y="2645863"/>
            <a:ext cx="413131" cy="413131"/>
          </a:xfrm>
          <a:prstGeom prst="rect">
            <a:avLst/>
          </a:prstGeom>
        </p:spPr>
      </p:pic>
      <p:cxnSp>
        <p:nvCxnSpPr>
          <p:cNvPr id="18" name="Straight Arrow Connector 17">
            <a:extLst>
              <a:ext uri="{FF2B5EF4-FFF2-40B4-BE49-F238E27FC236}">
                <a16:creationId xmlns:a16="http://schemas.microsoft.com/office/drawing/2014/main" xmlns="" id="{3B5E3415-76C3-C8BE-2D5B-7E88D84C9383}"/>
              </a:ext>
            </a:extLst>
          </p:cNvPr>
          <p:cNvCxnSpPr>
            <a:cxnSpLocks/>
            <a:stCxn id="8" idx="4"/>
            <a:endCxn id="9" idx="2"/>
          </p:cNvCxnSpPr>
          <p:nvPr/>
        </p:nvCxnSpPr>
        <p:spPr>
          <a:xfrm>
            <a:off x="2272748" y="2794305"/>
            <a:ext cx="3956602" cy="116249"/>
          </a:xfrm>
          <a:prstGeom prst="straightConnector1">
            <a:avLst/>
          </a:prstGeom>
          <a:noFill/>
          <a:ln w="9525" cap="flat" cmpd="sng" algn="ctr">
            <a:solidFill>
              <a:srgbClr val="4F81BD">
                <a:shade val="95000"/>
                <a:satMod val="105000"/>
              </a:srgbClr>
            </a:solidFill>
            <a:prstDash val="dash"/>
            <a:tailEnd type="triangle"/>
          </a:ln>
          <a:effectLst/>
        </p:spPr>
      </p:cxnSp>
      <p:sp>
        <p:nvSpPr>
          <p:cNvPr id="19" name="Oval 18">
            <a:extLst>
              <a:ext uri="{FF2B5EF4-FFF2-40B4-BE49-F238E27FC236}">
                <a16:creationId xmlns:a16="http://schemas.microsoft.com/office/drawing/2014/main" xmlns="" id="{265EF3F6-4830-CDBB-5A2D-CAB5408C9205}"/>
              </a:ext>
            </a:extLst>
          </p:cNvPr>
          <p:cNvSpPr/>
          <p:nvPr/>
        </p:nvSpPr>
        <p:spPr>
          <a:xfrm>
            <a:off x="3741493" y="2763294"/>
            <a:ext cx="225409" cy="225409"/>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2</a:t>
            </a:r>
          </a:p>
        </p:txBody>
      </p:sp>
      <p:cxnSp>
        <p:nvCxnSpPr>
          <p:cNvPr id="20" name="Straight Arrow Connector 19">
            <a:extLst>
              <a:ext uri="{FF2B5EF4-FFF2-40B4-BE49-F238E27FC236}">
                <a16:creationId xmlns:a16="http://schemas.microsoft.com/office/drawing/2014/main" xmlns="" id="{D49AC0A2-9F4C-FCA2-42C6-1432EA4FEE05}"/>
              </a:ext>
            </a:extLst>
          </p:cNvPr>
          <p:cNvCxnSpPr>
            <a:cxnSpLocks/>
            <a:stCxn id="9" idx="1"/>
          </p:cNvCxnSpPr>
          <p:nvPr/>
        </p:nvCxnSpPr>
        <p:spPr>
          <a:xfrm flipV="1">
            <a:off x="6629400" y="849963"/>
            <a:ext cx="1205329" cy="1831991"/>
          </a:xfrm>
          <a:prstGeom prst="straightConnector1">
            <a:avLst/>
          </a:prstGeom>
          <a:noFill/>
          <a:ln w="9525" cap="flat" cmpd="sng" algn="ctr">
            <a:solidFill>
              <a:srgbClr val="4F81BD">
                <a:shade val="95000"/>
                <a:satMod val="105000"/>
              </a:srgbClr>
            </a:solidFill>
            <a:prstDash val="dash"/>
            <a:tailEnd type="triangle"/>
          </a:ln>
          <a:effectLst/>
        </p:spPr>
      </p:cxnSp>
      <p:sp>
        <p:nvSpPr>
          <p:cNvPr id="21" name="Oval 20">
            <a:extLst>
              <a:ext uri="{FF2B5EF4-FFF2-40B4-BE49-F238E27FC236}">
                <a16:creationId xmlns:a16="http://schemas.microsoft.com/office/drawing/2014/main" xmlns="" id="{1009CDA3-1870-570B-6422-612CCF181CBD}"/>
              </a:ext>
            </a:extLst>
          </p:cNvPr>
          <p:cNvSpPr/>
          <p:nvPr/>
        </p:nvSpPr>
        <p:spPr>
          <a:xfrm>
            <a:off x="6703870" y="2130241"/>
            <a:ext cx="225409" cy="225409"/>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3</a:t>
            </a:r>
          </a:p>
        </p:txBody>
      </p:sp>
      <p:cxnSp>
        <p:nvCxnSpPr>
          <p:cNvPr id="22" name="Straight Arrow Connector 21">
            <a:extLst>
              <a:ext uri="{FF2B5EF4-FFF2-40B4-BE49-F238E27FC236}">
                <a16:creationId xmlns:a16="http://schemas.microsoft.com/office/drawing/2014/main" xmlns="" id="{3B8B4908-B0DE-C1F9-FF80-C64EE2234529}"/>
              </a:ext>
            </a:extLst>
          </p:cNvPr>
          <p:cNvCxnSpPr>
            <a:cxnSpLocks/>
            <a:endCxn id="9" idx="4"/>
          </p:cNvCxnSpPr>
          <p:nvPr/>
        </p:nvCxnSpPr>
        <p:spPr>
          <a:xfrm flipH="1">
            <a:off x="7029450" y="1102460"/>
            <a:ext cx="1284634" cy="1808094"/>
          </a:xfrm>
          <a:prstGeom prst="straightConnector1">
            <a:avLst/>
          </a:prstGeom>
          <a:noFill/>
          <a:ln w="9525" cap="flat" cmpd="sng" algn="ctr">
            <a:solidFill>
              <a:srgbClr val="4F81BD">
                <a:shade val="95000"/>
                <a:satMod val="105000"/>
              </a:srgbClr>
            </a:solidFill>
            <a:prstDash val="dash"/>
            <a:tailEnd type="triangle"/>
          </a:ln>
          <a:effectLst/>
        </p:spPr>
      </p:cxnSp>
      <p:sp>
        <p:nvSpPr>
          <p:cNvPr id="23" name="Oval 22">
            <a:extLst>
              <a:ext uri="{FF2B5EF4-FFF2-40B4-BE49-F238E27FC236}">
                <a16:creationId xmlns:a16="http://schemas.microsoft.com/office/drawing/2014/main" xmlns="" id="{74A4132A-A423-599F-95CB-C4C10E898763}"/>
              </a:ext>
            </a:extLst>
          </p:cNvPr>
          <p:cNvSpPr/>
          <p:nvPr/>
        </p:nvSpPr>
        <p:spPr>
          <a:xfrm>
            <a:off x="7689661" y="1540549"/>
            <a:ext cx="225409" cy="225409"/>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4</a:t>
            </a:r>
          </a:p>
        </p:txBody>
      </p:sp>
      <p:cxnSp>
        <p:nvCxnSpPr>
          <p:cNvPr id="24" name="Straight Arrow Connector 23">
            <a:extLst>
              <a:ext uri="{FF2B5EF4-FFF2-40B4-BE49-F238E27FC236}">
                <a16:creationId xmlns:a16="http://schemas.microsoft.com/office/drawing/2014/main" xmlns="" id="{C0E020D3-1388-B673-FBFD-1C4F193BD974}"/>
              </a:ext>
            </a:extLst>
          </p:cNvPr>
          <p:cNvCxnSpPr>
            <a:cxnSpLocks/>
            <a:stCxn id="9" idx="3"/>
          </p:cNvCxnSpPr>
          <p:nvPr/>
        </p:nvCxnSpPr>
        <p:spPr>
          <a:xfrm flipH="1">
            <a:off x="4944716" y="3139154"/>
            <a:ext cx="1684684" cy="555691"/>
          </a:xfrm>
          <a:prstGeom prst="straightConnector1">
            <a:avLst/>
          </a:prstGeom>
          <a:noFill/>
          <a:ln w="9525" cap="flat" cmpd="sng" algn="ctr">
            <a:solidFill>
              <a:srgbClr val="4F81BD">
                <a:shade val="95000"/>
                <a:satMod val="105000"/>
              </a:srgbClr>
            </a:solidFill>
            <a:prstDash val="dash"/>
            <a:tailEnd type="triangle"/>
          </a:ln>
          <a:effectLst/>
        </p:spPr>
      </p:cxnSp>
      <p:cxnSp>
        <p:nvCxnSpPr>
          <p:cNvPr id="25" name="Straight Arrow Connector 24">
            <a:extLst>
              <a:ext uri="{FF2B5EF4-FFF2-40B4-BE49-F238E27FC236}">
                <a16:creationId xmlns:a16="http://schemas.microsoft.com/office/drawing/2014/main" xmlns="" id="{FF422822-60F1-FFF2-742C-3558431C8542}"/>
              </a:ext>
            </a:extLst>
          </p:cNvPr>
          <p:cNvCxnSpPr>
            <a:cxnSpLocks/>
          </p:cNvCxnSpPr>
          <p:nvPr/>
        </p:nvCxnSpPr>
        <p:spPr>
          <a:xfrm flipH="1">
            <a:off x="4469297" y="3694845"/>
            <a:ext cx="475421" cy="845193"/>
          </a:xfrm>
          <a:prstGeom prst="straightConnector1">
            <a:avLst/>
          </a:prstGeom>
          <a:noFill/>
          <a:ln w="9525" cap="flat" cmpd="sng" algn="ctr">
            <a:solidFill>
              <a:srgbClr val="4F81BD">
                <a:shade val="95000"/>
                <a:satMod val="105000"/>
              </a:srgbClr>
            </a:solidFill>
            <a:prstDash val="dash"/>
            <a:tailEnd type="triangle"/>
          </a:ln>
          <a:effectLst/>
        </p:spPr>
      </p:cxnSp>
      <p:sp>
        <p:nvSpPr>
          <p:cNvPr id="26" name="Oval 25">
            <a:extLst>
              <a:ext uri="{FF2B5EF4-FFF2-40B4-BE49-F238E27FC236}">
                <a16:creationId xmlns:a16="http://schemas.microsoft.com/office/drawing/2014/main" xmlns="" id="{E71E68AB-15B8-32C2-A2E6-835DF85B8DAC}"/>
              </a:ext>
            </a:extLst>
          </p:cNvPr>
          <p:cNvSpPr/>
          <p:nvPr/>
        </p:nvSpPr>
        <p:spPr>
          <a:xfrm>
            <a:off x="4898626" y="3658754"/>
            <a:ext cx="225409" cy="225409"/>
          </a:xfrm>
          <a:prstGeom prst="ellipse">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5</a:t>
            </a:r>
          </a:p>
        </p:txBody>
      </p:sp>
      <p:sp>
        <p:nvSpPr>
          <p:cNvPr id="27" name="TextBox 26">
            <a:extLst>
              <a:ext uri="{FF2B5EF4-FFF2-40B4-BE49-F238E27FC236}">
                <a16:creationId xmlns:a16="http://schemas.microsoft.com/office/drawing/2014/main" xmlns="" id="{1731A835-98B4-7E0A-2E53-43D5D6F9ABEA}"/>
              </a:ext>
            </a:extLst>
          </p:cNvPr>
          <p:cNvSpPr txBox="1"/>
          <p:nvPr/>
        </p:nvSpPr>
        <p:spPr>
          <a:xfrm>
            <a:off x="4459358" y="4623330"/>
            <a:ext cx="1060261" cy="369332"/>
          </a:xfrm>
          <a:prstGeom prst="rect">
            <a:avLst/>
          </a:prstGeom>
          <a:noFill/>
        </p:spPr>
        <p:txBody>
          <a:bodyPr wrap="square" rtlCol="0">
            <a:spAutoFit/>
          </a:bodyPr>
          <a:lstStyle/>
          <a:p>
            <a:pPr algn="ctr"/>
            <a:r>
              <a:rPr lang="en-US" b="1" dirty="0">
                <a:solidFill>
                  <a:prstClr val="black"/>
                </a:solidFill>
                <a:latin typeface="Calibri"/>
              </a:rPr>
              <a:t>Server X</a:t>
            </a:r>
          </a:p>
        </p:txBody>
      </p:sp>
      <p:sp>
        <p:nvSpPr>
          <p:cNvPr id="28" name="TextBox 27">
            <a:extLst>
              <a:ext uri="{FF2B5EF4-FFF2-40B4-BE49-F238E27FC236}">
                <a16:creationId xmlns:a16="http://schemas.microsoft.com/office/drawing/2014/main" xmlns="" id="{76ECBB34-3E50-3C3E-0D5A-04C553DB976D}"/>
              </a:ext>
            </a:extLst>
          </p:cNvPr>
          <p:cNvSpPr txBox="1"/>
          <p:nvPr/>
        </p:nvSpPr>
        <p:spPr>
          <a:xfrm>
            <a:off x="2291151" y="1494293"/>
            <a:ext cx="1060261" cy="584775"/>
          </a:xfrm>
          <a:prstGeom prst="rect">
            <a:avLst/>
          </a:prstGeom>
          <a:noFill/>
        </p:spPr>
        <p:txBody>
          <a:bodyPr wrap="square" rtlCol="0">
            <a:spAutoFit/>
          </a:bodyPr>
          <a:lstStyle/>
          <a:p>
            <a:pPr algn="ctr"/>
            <a:r>
              <a:rPr lang="en-US" sz="1600" b="1" dirty="0">
                <a:solidFill>
                  <a:prstClr val="black"/>
                </a:solidFill>
                <a:latin typeface="Calibri"/>
              </a:rPr>
              <a:t>Mobile Node A</a:t>
            </a:r>
          </a:p>
        </p:txBody>
      </p:sp>
      <p:sp>
        <p:nvSpPr>
          <p:cNvPr id="29" name="Rectangle 28">
            <a:extLst>
              <a:ext uri="{FF2B5EF4-FFF2-40B4-BE49-F238E27FC236}">
                <a16:creationId xmlns:a16="http://schemas.microsoft.com/office/drawing/2014/main" xmlns="" id="{380F4504-7DB1-58B8-454A-8A46575F497A}"/>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Server X wants to transmit an IP datagram to node 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home address of A is advertised and known to X.  </a:t>
            </a:r>
          </a:p>
        </p:txBody>
      </p:sp>
      <p:sp>
        <p:nvSpPr>
          <p:cNvPr id="30" name="Rectangle 29">
            <a:extLst>
              <a:ext uri="{FF2B5EF4-FFF2-40B4-BE49-F238E27FC236}">
                <a16:creationId xmlns:a16="http://schemas.microsoft.com/office/drawing/2014/main" xmlns="" id="{F9222E20-8898-B06B-A21E-C82C61813E89}"/>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X does not know whether A is in the home network or somewhere else. </a:t>
            </a:r>
          </a:p>
        </p:txBody>
      </p:sp>
      <p:sp>
        <p:nvSpPr>
          <p:cNvPr id="31" name="Rectangle 30">
            <a:extLst>
              <a:ext uri="{FF2B5EF4-FFF2-40B4-BE49-F238E27FC236}">
                <a16:creationId xmlns:a16="http://schemas.microsoft.com/office/drawing/2014/main" xmlns="" id="{189484A9-8BDF-C433-D0CE-75C71F81BE92}"/>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Therefore, X sends the packet to A with A’s home address as the destination IP address in the IP header. </a:t>
            </a:r>
          </a:p>
        </p:txBody>
      </p:sp>
      <p:sp>
        <p:nvSpPr>
          <p:cNvPr id="32" name="Rectangle 31">
            <a:extLst>
              <a:ext uri="{FF2B5EF4-FFF2-40B4-BE49-F238E27FC236}">
                <a16:creationId xmlns:a16="http://schemas.microsoft.com/office/drawing/2014/main" xmlns="" id="{F506F803-D399-31D9-64CF-452BB0BD42EE}"/>
              </a:ext>
            </a:extLst>
          </p:cNvPr>
          <p:cNvSpPr>
            <a:spLocks/>
          </p:cNvSpPr>
          <p:nvPr/>
        </p:nvSpPr>
        <p:spPr>
          <a:xfrm>
            <a:off x="4385689" y="5366110"/>
            <a:ext cx="7776000" cy="101566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IP datagram is routed to A’s home network. At the A’s home network, the incoming IP datagram is intercepted by the home agent. </a:t>
            </a:r>
          </a:p>
        </p:txBody>
      </p:sp>
      <p:sp>
        <p:nvSpPr>
          <p:cNvPr id="33" name="Rectangle 32">
            <a:extLst>
              <a:ext uri="{FF2B5EF4-FFF2-40B4-BE49-F238E27FC236}">
                <a16:creationId xmlns:a16="http://schemas.microsoft.com/office/drawing/2014/main" xmlns="" id="{EFCB0697-91B1-EB01-04AF-3878345028A7}"/>
              </a:ext>
            </a:extLst>
          </p:cNvPr>
          <p:cNvSpPr>
            <a:spLocks/>
          </p:cNvSpPr>
          <p:nvPr/>
        </p:nvSpPr>
        <p:spPr>
          <a:xfrm>
            <a:off x="4385689" y="5673887"/>
            <a:ext cx="7776000" cy="40011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home agent discovers that A is in a foreign network. </a:t>
            </a:r>
          </a:p>
        </p:txBody>
      </p:sp>
      <p:sp>
        <p:nvSpPr>
          <p:cNvPr id="34" name="Rectangle 33">
            <a:extLst>
              <a:ext uri="{FF2B5EF4-FFF2-40B4-BE49-F238E27FC236}">
                <a16:creationId xmlns:a16="http://schemas.microsoft.com/office/drawing/2014/main" xmlns="" id="{2C6583FA-8C54-D9BA-F295-D425AB9ABC2C}"/>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A care of address has been allocated to A by this foreign network and available with the home agent. </a:t>
            </a:r>
          </a:p>
        </p:txBody>
      </p:sp>
      <p:sp>
        <p:nvSpPr>
          <p:cNvPr id="35" name="Rectangle 34">
            <a:extLst>
              <a:ext uri="{FF2B5EF4-FFF2-40B4-BE49-F238E27FC236}">
                <a16:creationId xmlns:a16="http://schemas.microsoft.com/office/drawing/2014/main" xmlns="" id="{AB7403F8-B355-CF4D-637E-6BF17C962C1E}"/>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home agent encapsulates the entire datagram inside a new IP datagram, with A’s care of address in the IP header. </a:t>
            </a:r>
          </a:p>
        </p:txBody>
      </p:sp>
      <p:sp>
        <p:nvSpPr>
          <p:cNvPr id="36" name="Rectangle 35">
            <a:extLst>
              <a:ext uri="{FF2B5EF4-FFF2-40B4-BE49-F238E27FC236}">
                <a16:creationId xmlns:a16="http://schemas.microsoft.com/office/drawing/2014/main" xmlns="" id="{E4E79AB1-AC83-B904-97F1-FF94569593A9}"/>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This new datagram with the care of address as the destination address is retransmitted by the home agent.</a:t>
            </a:r>
          </a:p>
        </p:txBody>
      </p:sp>
      <p:sp>
        <p:nvSpPr>
          <p:cNvPr id="37" name="Rectangle 36">
            <a:extLst>
              <a:ext uri="{FF2B5EF4-FFF2-40B4-BE49-F238E27FC236}">
                <a16:creationId xmlns:a16="http://schemas.microsoft.com/office/drawing/2014/main" xmlns="" id="{8AB3C3FF-1990-CBFB-4711-984EBCB5DB6F}"/>
              </a:ext>
            </a:extLst>
          </p:cNvPr>
          <p:cNvSpPr>
            <a:spLocks/>
          </p:cNvSpPr>
          <p:nvPr/>
        </p:nvSpPr>
        <p:spPr>
          <a:xfrm>
            <a:off x="4385689" y="5212223"/>
            <a:ext cx="7776000" cy="132343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At foreign network, the incoming IP datagram is intercepted by the foreign agent.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foreign agent is the counterpart of the home agent in the foreign network. </a:t>
            </a:r>
          </a:p>
        </p:txBody>
      </p:sp>
      <p:sp>
        <p:nvSpPr>
          <p:cNvPr id="38" name="Rectangle 80-1">
            <a:extLst>
              <a:ext uri="{FF2B5EF4-FFF2-40B4-BE49-F238E27FC236}">
                <a16:creationId xmlns:a16="http://schemas.microsoft.com/office/drawing/2014/main" xmlns="" id="{FE5575DB-0004-D1B0-5DBA-3532151F9940}"/>
              </a:ext>
            </a:extLst>
          </p:cNvPr>
          <p:cNvSpPr>
            <a:spLocks/>
          </p:cNvSpPr>
          <p:nvPr/>
        </p:nvSpPr>
        <p:spPr>
          <a:xfrm>
            <a:off x="4385689" y="5538905"/>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foreign agent strips off the outer IP header, and delivers the original datagram to A.</a:t>
            </a:r>
          </a:p>
        </p:txBody>
      </p:sp>
      <p:sp>
        <p:nvSpPr>
          <p:cNvPr id="39" name="Rectangle 38">
            <a:extLst>
              <a:ext uri="{FF2B5EF4-FFF2-40B4-BE49-F238E27FC236}">
                <a16:creationId xmlns:a16="http://schemas.microsoft.com/office/drawing/2014/main" xmlns="" id="{94639797-52B8-38AF-A16A-9B5B6220A338}"/>
              </a:ext>
            </a:extLst>
          </p:cNvPr>
          <p:cNvSpPr>
            <a:spLocks/>
          </p:cNvSpPr>
          <p:nvPr/>
        </p:nvSpPr>
        <p:spPr>
          <a:xfrm>
            <a:off x="4385689" y="5519999"/>
            <a:ext cx="7776000" cy="707886"/>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A intends to respond to this message and sends traffic to X.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In this example, X is not mobile; therefore X has a fixed IP address. </a:t>
            </a:r>
          </a:p>
        </p:txBody>
      </p:sp>
      <p:sp>
        <p:nvSpPr>
          <p:cNvPr id="40" name="Rectangle 39">
            <a:extLst>
              <a:ext uri="{FF2B5EF4-FFF2-40B4-BE49-F238E27FC236}">
                <a16:creationId xmlns:a16="http://schemas.microsoft.com/office/drawing/2014/main" xmlns="" id="{A22CA51F-9759-5F4D-BBFB-52D41CE292C6}"/>
              </a:ext>
            </a:extLst>
          </p:cNvPr>
          <p:cNvSpPr>
            <a:spLocks/>
          </p:cNvSpPr>
          <p:nvPr/>
        </p:nvSpPr>
        <p:spPr>
          <a:xfrm>
            <a:off x="4385689" y="5366110"/>
            <a:ext cx="7776000" cy="101566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For routing A’s IP datagram to X, each datagram is sent to some router in the foreign network. Typically, this router is the foreign agent. </a:t>
            </a:r>
          </a:p>
        </p:txBody>
      </p:sp>
      <p:sp>
        <p:nvSpPr>
          <p:cNvPr id="41" name="Rectangle 40">
            <a:extLst>
              <a:ext uri="{FF2B5EF4-FFF2-40B4-BE49-F238E27FC236}">
                <a16:creationId xmlns:a16="http://schemas.microsoft.com/office/drawing/2014/main" xmlns="" id="{EEB623A7-EE64-2A18-7E4E-63588759903E}"/>
              </a:ext>
            </a:extLst>
          </p:cNvPr>
          <p:cNvSpPr>
            <a:spLocks/>
          </p:cNvSpPr>
          <p:nvPr/>
        </p:nvSpPr>
        <p:spPr>
          <a:xfrm>
            <a:off x="4385689" y="5212223"/>
            <a:ext cx="7776000" cy="132343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A uses X’s IP static address as the destination address in the IP header.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The IP datagram from A to X travels directly across the network, using X’s IP address as the destination address.</a:t>
            </a:r>
          </a:p>
        </p:txBody>
      </p:sp>
      <p:pic>
        <p:nvPicPr>
          <p:cNvPr id="42" name="Picture 41">
            <a:extLst>
              <a:ext uri="{FF2B5EF4-FFF2-40B4-BE49-F238E27FC236}">
                <a16:creationId xmlns:a16="http://schemas.microsoft.com/office/drawing/2014/main" xmlns="" id="{06EB93F4-EC49-C520-6385-F49F0F9F994A}"/>
              </a:ext>
            </a:extLst>
          </p:cNvPr>
          <p:cNvPicPr>
            <a:picLocks noChangeAspect="1"/>
          </p:cNvPicPr>
          <p:nvPr/>
        </p:nvPicPr>
        <p:blipFill>
          <a:blip r:embed="rId4"/>
          <a:stretch>
            <a:fillRect/>
          </a:stretch>
        </p:blipFill>
        <p:spPr>
          <a:xfrm>
            <a:off x="3501875" y="4042808"/>
            <a:ext cx="413131" cy="413131"/>
          </a:xfrm>
          <a:prstGeom prst="rect">
            <a:avLst/>
          </a:prstGeom>
        </p:spPr>
      </p:pic>
    </p:spTree>
    <p:extLst>
      <p:ext uri="{BB962C8B-B14F-4D97-AF65-F5344CB8AC3E}">
        <p14:creationId xmlns:p14="http://schemas.microsoft.com/office/powerpoint/2010/main" xmlns="" val="69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0.05677 0.02916 C -0.03299 -0.09468 -0.12257 -0.21829 -0.15053 -0.2625 " pathEditMode="relative" rAng="0" ptsTypes="AA">
                                      <p:cBhvr>
                                        <p:cTn id="60" dur="2000" fill="hold"/>
                                        <p:tgtEl>
                                          <p:spTgt spid="42"/>
                                        </p:tgtEl>
                                        <p:attrNameLst>
                                          <p:attrName>ppt_x</p:attrName>
                                          <p:attrName>ppt_y</p:attrName>
                                        </p:attrNameLst>
                                      </p:cBhvr>
                                      <p:rCtr x="-10365" y="-145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6.25E-7 -2.22222E-6 L 0.52461 0.00718 " pathEditMode="relative" rAng="0" ptsTypes="AA">
                                      <p:cBhvr>
                                        <p:cTn id="72" dur="2000" fill="hold"/>
                                        <p:tgtEl>
                                          <p:spTgt spid="11"/>
                                        </p:tgtEl>
                                        <p:attrNameLst>
                                          <p:attrName>ppt_x</p:attrName>
                                          <p:attrName>ppt_y</p:attrName>
                                        </p:attrNameLst>
                                      </p:cBhvr>
                                      <p:rCtr x="26224" y="347"/>
                                    </p:animMotion>
                                  </p:childTnLst>
                                </p:cTn>
                              </p:par>
                              <p:par>
                                <p:cTn id="73" presetID="0" presetClass="path" presetSubtype="0" accel="50000" decel="50000" fill="hold" grpId="1" nodeType="withEffect">
                                  <p:stCondLst>
                                    <p:cond delay="0"/>
                                  </p:stCondLst>
                                  <p:childTnLst>
                                    <p:animMotion origin="layout" path="M -2.08333E-7 3.33333E-6 L 0.48737 0.00231 " pathEditMode="relative" rAng="0" ptsTypes="AA">
                                      <p:cBhvr>
                                        <p:cTn id="74" dur="2000" fill="hold"/>
                                        <p:tgtEl>
                                          <p:spTgt spid="28"/>
                                        </p:tgtEl>
                                        <p:attrNameLst>
                                          <p:attrName>ppt_x</p:attrName>
                                          <p:attrName>ppt_y</p:attrName>
                                        </p:attrNameLst>
                                      </p:cBhvr>
                                      <p:rCtr x="24362" y="116"/>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4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111" presetID="1" presetClass="entr" presetSubtype="0" fill="hold" nodeType="with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par>
                                <p:cTn id="123" presetID="1" presetClass="entr" presetSubtype="0" fill="hold" nodeType="withEffect">
                                  <p:stCondLst>
                                    <p:cond delay="0"/>
                                  </p:stCondLst>
                                  <p:childTnLst>
                                    <p:set>
                                      <p:cBhvr>
                                        <p:cTn id="124" dur="1" fill="hold">
                                          <p:stCondLst>
                                            <p:cond delay="0"/>
                                          </p:stCondLst>
                                        </p:cTn>
                                        <p:tgtEl>
                                          <p:spTgt spid="2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animBg="1"/>
      <p:bldP spid="19" grpId="0" animBg="1"/>
      <p:bldP spid="21" grpId="0" animBg="1"/>
      <p:bldP spid="23" grpId="0" animBg="1"/>
      <p:bldP spid="26" grpId="0" animBg="1"/>
      <p:bldP spid="27" grpId="0"/>
      <p:bldP spid="28" grpId="0"/>
      <p:bldP spid="28" grpId="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Working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6310259" cy="356631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Cambria" panose="02040503050406030204" pitchFamily="18" charset="0"/>
                <a:ea typeface="Cambria" panose="02040503050406030204" pitchFamily="18" charset="0"/>
              </a:rPr>
              <a:t>There are 3 phases:</a:t>
            </a:r>
          </a:p>
          <a:p>
            <a:r>
              <a:rPr lang="en-US" sz="2200" dirty="0">
                <a:solidFill>
                  <a:srgbClr val="5430AA"/>
                </a:solidFill>
                <a:latin typeface="Cambria" panose="02040503050406030204" pitchFamily="18" charset="0"/>
                <a:ea typeface="Cambria" panose="02040503050406030204" pitchFamily="18" charset="0"/>
              </a:rPr>
              <a:t>Discovery </a:t>
            </a:r>
            <a:r>
              <a:rPr lang="en-US" sz="2200" dirty="0">
                <a:latin typeface="Cambria" panose="02040503050406030204" pitchFamily="18" charset="0"/>
                <a:ea typeface="Cambria" panose="02040503050406030204" pitchFamily="18" charset="0"/>
              </a:rPr>
              <a:t>- A mobile node uses a discovery procedure to identify prospective home agents and foreign agents.</a:t>
            </a:r>
          </a:p>
          <a:p>
            <a:r>
              <a:rPr lang="en-US" sz="2200" dirty="0">
                <a:solidFill>
                  <a:srgbClr val="5430AA"/>
                </a:solidFill>
                <a:latin typeface="Cambria" panose="02040503050406030204" pitchFamily="18" charset="0"/>
                <a:ea typeface="Cambria" panose="02040503050406030204" pitchFamily="18" charset="0"/>
              </a:rPr>
              <a:t>Registration </a:t>
            </a:r>
            <a:r>
              <a:rPr lang="en-US" sz="2200" dirty="0">
                <a:latin typeface="Cambria" panose="02040503050406030204" pitchFamily="18" charset="0"/>
                <a:ea typeface="Cambria" panose="02040503050406030204" pitchFamily="18" charset="0"/>
              </a:rPr>
              <a:t>- A mobile node uses a registration procedure to inform its home agent of its care-of address.</a:t>
            </a:r>
          </a:p>
          <a:p>
            <a:r>
              <a:rPr lang="en-US" sz="2200" dirty="0">
                <a:solidFill>
                  <a:srgbClr val="5430AA"/>
                </a:solidFill>
                <a:latin typeface="Cambria" panose="02040503050406030204" pitchFamily="18" charset="0"/>
                <a:ea typeface="Cambria" panose="02040503050406030204" pitchFamily="18" charset="0"/>
              </a:rPr>
              <a:t>Tunneling </a:t>
            </a:r>
            <a:r>
              <a:rPr lang="en-US" sz="2200" dirty="0">
                <a:latin typeface="Cambria" panose="02040503050406030204" pitchFamily="18" charset="0"/>
                <a:ea typeface="Cambria" panose="02040503050406030204" pitchFamily="18" charset="0"/>
              </a:rPr>
              <a:t>- Tunneling procedure is used to forward IP datagrams from a home address to a care of address.</a:t>
            </a:r>
          </a:p>
        </p:txBody>
      </p:sp>
      <p:pic>
        <p:nvPicPr>
          <p:cNvPr id="2" name="Picture 2" descr="How Mobile IP works in Hindi 👍| mobile ip in hindi | Mobile ip in mobile  computing 😇 - YouTube">
            <a:extLst>
              <a:ext uri="{FF2B5EF4-FFF2-40B4-BE49-F238E27FC236}">
                <a16:creationId xmlns:a16="http://schemas.microsoft.com/office/drawing/2014/main" xmlns="" id="{F93733CA-6A78-B5B7-FE81-024D3EDBEC1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81" t="16028" r="3181" b="4818"/>
          <a:stretch/>
        </p:blipFill>
        <p:spPr bwMode="auto">
          <a:xfrm>
            <a:off x="6659612" y="986973"/>
            <a:ext cx="5532387" cy="26561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9938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Working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6310259" cy="336311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rgbClr val="5430AA"/>
                </a:solidFill>
                <a:latin typeface="Cambria" panose="02040503050406030204" pitchFamily="18" charset="0"/>
                <a:ea typeface="Cambria" panose="02040503050406030204" pitchFamily="18" charset="0"/>
              </a:rPr>
              <a:t>Discovery </a:t>
            </a:r>
            <a:r>
              <a:rPr lang="en-US" sz="2200" dirty="0">
                <a:latin typeface="Cambria" panose="02040503050406030204" pitchFamily="18" charset="0"/>
                <a:ea typeface="Cambria" panose="02040503050406030204" pitchFamily="18" charset="0"/>
              </a:rPr>
              <a:t>- A mobile node uses a discovery procedure to identify prospective home agents and foreign agents.</a:t>
            </a:r>
          </a:p>
          <a:p>
            <a:pPr lvl="0" fontAlgn="base">
              <a:buSzTx/>
              <a:tabLst/>
            </a:pPr>
            <a:r>
              <a:rPr lang="en-US" altLang="en-US" sz="2200" dirty="0">
                <a:latin typeface="Cambria" panose="02040503050406030204" pitchFamily="18" charset="0"/>
                <a:ea typeface="Cambria" panose="02040503050406030204" pitchFamily="18" charset="0"/>
              </a:rPr>
              <a:t>During the </a:t>
            </a:r>
            <a:r>
              <a:rPr lang="en-US" altLang="en-US" sz="2200" dirty="0">
                <a:solidFill>
                  <a:srgbClr val="5430AA"/>
                </a:solidFill>
                <a:latin typeface="Cambria" panose="02040503050406030204" pitchFamily="18" charset="0"/>
                <a:ea typeface="Cambria" panose="02040503050406030204" pitchFamily="18" charset="0"/>
              </a:rPr>
              <a:t>agent discovery </a:t>
            </a:r>
            <a:r>
              <a:rPr lang="en-US" altLang="en-US" sz="2200" dirty="0">
                <a:latin typeface="Cambria" panose="02040503050406030204" pitchFamily="18" charset="0"/>
                <a:ea typeface="Cambria" panose="02040503050406030204" pitchFamily="18" charset="0"/>
              </a:rPr>
              <a:t>phase the HA and FA advertise their services on the network by using the ICMP (Internet Control Message Protocol) and router discovery protocol (RDP).</a:t>
            </a:r>
          </a:p>
          <a:p>
            <a:pPr lvl="0" fontAlgn="base">
              <a:buSzTx/>
              <a:tabLst/>
            </a:pPr>
            <a:r>
              <a:rPr lang="en-US" altLang="en-US" sz="2200" dirty="0">
                <a:latin typeface="Cambria" panose="02040503050406030204" pitchFamily="18" charset="0"/>
                <a:ea typeface="Cambria" panose="02040503050406030204" pitchFamily="18" charset="0"/>
              </a:rPr>
              <a:t>Mobile IP defines two methods: </a:t>
            </a:r>
            <a:r>
              <a:rPr lang="en-US" altLang="en-US" sz="2200" dirty="0">
                <a:solidFill>
                  <a:srgbClr val="5430AA"/>
                </a:solidFill>
                <a:latin typeface="Cambria" panose="02040503050406030204" pitchFamily="18" charset="0"/>
                <a:ea typeface="Cambria" panose="02040503050406030204" pitchFamily="18" charset="0"/>
              </a:rPr>
              <a:t>agent advertisement</a:t>
            </a:r>
            <a:r>
              <a:rPr lang="en-US" altLang="en-US" sz="2200" dirty="0">
                <a:latin typeface="Cambria" panose="02040503050406030204" pitchFamily="18" charset="0"/>
                <a:ea typeface="Cambria" panose="02040503050406030204" pitchFamily="18" charset="0"/>
              </a:rPr>
              <a:t> and </a:t>
            </a:r>
            <a:r>
              <a:rPr lang="en-US" altLang="en-US" sz="2200" dirty="0">
                <a:solidFill>
                  <a:srgbClr val="5430AA"/>
                </a:solidFill>
                <a:latin typeface="Cambria" panose="02040503050406030204" pitchFamily="18" charset="0"/>
                <a:ea typeface="Cambria" panose="02040503050406030204" pitchFamily="18" charset="0"/>
              </a:rPr>
              <a:t>agent solicitation </a:t>
            </a:r>
            <a:r>
              <a:rPr lang="en-US" altLang="en-US" sz="2200" dirty="0">
                <a:latin typeface="Cambria" panose="02040503050406030204" pitchFamily="18" charset="0"/>
                <a:ea typeface="Cambria" panose="02040503050406030204" pitchFamily="18" charset="0"/>
              </a:rPr>
              <a:t>which are in fact router discovery methods.</a:t>
            </a:r>
          </a:p>
        </p:txBody>
      </p:sp>
      <p:pic>
        <p:nvPicPr>
          <p:cNvPr id="2" name="Picture 2" descr="How Mobile IP works in Hindi 👍| mobile ip in hindi | Mobile ip in mobile  computing 😇 - YouTube">
            <a:extLst>
              <a:ext uri="{FF2B5EF4-FFF2-40B4-BE49-F238E27FC236}">
                <a16:creationId xmlns:a16="http://schemas.microsoft.com/office/drawing/2014/main" xmlns="" id="{F93733CA-6A78-B5B7-FE81-024D3EDBEC1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81" t="16028" r="3181" b="4818"/>
          <a:stretch/>
        </p:blipFill>
        <p:spPr bwMode="auto">
          <a:xfrm>
            <a:off x="6659612" y="986973"/>
            <a:ext cx="5532387" cy="26561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85074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Working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6310259" cy="578605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5430AA"/>
                </a:solidFill>
                <a:latin typeface="Cambria" panose="02040503050406030204" pitchFamily="18" charset="0"/>
                <a:ea typeface="Cambria" panose="02040503050406030204" pitchFamily="18" charset="0"/>
              </a:rPr>
              <a:t>Agent Advertisement</a:t>
            </a:r>
          </a:p>
          <a:p>
            <a:pPr lvl="1"/>
            <a:r>
              <a:rPr lang="en-US" altLang="en-US" dirty="0">
                <a:solidFill>
                  <a:srgbClr val="5430AA"/>
                </a:solidFill>
                <a:latin typeface="Cambria" panose="02040503050406030204" pitchFamily="18" charset="0"/>
                <a:ea typeface="Cambria" panose="02040503050406030204" pitchFamily="18" charset="0"/>
              </a:rPr>
              <a:t>HA’s</a:t>
            </a:r>
            <a:r>
              <a:rPr lang="en-US" altLang="en-US" dirty="0">
                <a:latin typeface="Cambria" panose="02040503050406030204" pitchFamily="18" charset="0"/>
                <a:ea typeface="Cambria" panose="02040503050406030204" pitchFamily="18" charset="0"/>
              </a:rPr>
              <a:t> and </a:t>
            </a:r>
            <a:r>
              <a:rPr lang="en-US" altLang="en-US" dirty="0">
                <a:solidFill>
                  <a:srgbClr val="5430AA"/>
                </a:solidFill>
                <a:latin typeface="Cambria" panose="02040503050406030204" pitchFamily="18" charset="0"/>
                <a:ea typeface="Cambria" panose="02040503050406030204" pitchFamily="18" charset="0"/>
              </a:rPr>
              <a:t>FA’s</a:t>
            </a:r>
            <a:r>
              <a:rPr lang="en-US" altLang="en-US" dirty="0">
                <a:latin typeface="Cambria" panose="02040503050406030204" pitchFamily="18" charset="0"/>
                <a:ea typeface="Cambria" panose="02040503050406030204" pitchFamily="18" charset="0"/>
              </a:rPr>
              <a:t> </a:t>
            </a:r>
            <a:r>
              <a:rPr lang="en-US" altLang="en-US" dirty="0">
                <a:solidFill>
                  <a:srgbClr val="5430AA"/>
                </a:solidFill>
                <a:latin typeface="Cambria" panose="02040503050406030204" pitchFamily="18" charset="0"/>
                <a:ea typeface="Cambria" panose="02040503050406030204" pitchFamily="18" charset="0"/>
              </a:rPr>
              <a:t>broadcast</a:t>
            </a:r>
            <a:r>
              <a:rPr lang="en-US" altLang="en-US" dirty="0">
                <a:latin typeface="Cambria" panose="02040503050406030204" pitchFamily="18" charset="0"/>
                <a:ea typeface="Cambria" panose="02040503050406030204" pitchFamily="18" charset="0"/>
              </a:rPr>
              <a:t> their presence on each network to which they are attached</a:t>
            </a:r>
          </a:p>
          <a:p>
            <a:pPr lvl="2"/>
            <a:r>
              <a:rPr lang="en-US" altLang="en-US" dirty="0">
                <a:solidFill>
                  <a:srgbClr val="5430AA"/>
                </a:solidFill>
                <a:latin typeface="Cambria" panose="02040503050406030204" pitchFamily="18" charset="0"/>
                <a:ea typeface="Cambria" panose="02040503050406030204" pitchFamily="18" charset="0"/>
              </a:rPr>
              <a:t>Beacon messages </a:t>
            </a:r>
            <a:r>
              <a:rPr lang="en-US" altLang="en-US" dirty="0">
                <a:latin typeface="Cambria" panose="02040503050406030204" pitchFamily="18" charset="0"/>
                <a:ea typeface="Cambria" panose="02040503050406030204" pitchFamily="18" charset="0"/>
              </a:rPr>
              <a:t>via </a:t>
            </a:r>
            <a:r>
              <a:rPr lang="en-US" altLang="en-US" dirty="0">
                <a:solidFill>
                  <a:srgbClr val="5430AA"/>
                </a:solidFill>
                <a:latin typeface="Cambria" panose="02040503050406030204" pitchFamily="18" charset="0"/>
                <a:ea typeface="Cambria" panose="02040503050406030204" pitchFamily="18" charset="0"/>
              </a:rPr>
              <a:t>ICMP</a:t>
            </a:r>
            <a:r>
              <a:rPr lang="en-US" altLang="en-US" dirty="0">
                <a:latin typeface="Cambria" panose="02040503050406030204" pitchFamily="18" charset="0"/>
                <a:ea typeface="Cambria" panose="02040503050406030204" pitchFamily="18" charset="0"/>
              </a:rPr>
              <a:t> (Internet Control Message Protocol) and </a:t>
            </a:r>
            <a:r>
              <a:rPr lang="en-US" altLang="en-US" dirty="0">
                <a:solidFill>
                  <a:srgbClr val="5430AA"/>
                </a:solidFill>
                <a:latin typeface="Cambria" panose="02040503050406030204" pitchFamily="18" charset="0"/>
                <a:ea typeface="Cambria" panose="02040503050406030204" pitchFamily="18" charset="0"/>
              </a:rPr>
              <a:t>RDP</a:t>
            </a:r>
            <a:r>
              <a:rPr lang="en-US" altLang="en-US" dirty="0">
                <a:latin typeface="Cambria" panose="02040503050406030204" pitchFamily="18" charset="0"/>
                <a:ea typeface="Cambria" panose="02040503050406030204" pitchFamily="18" charset="0"/>
              </a:rPr>
              <a:t> (Router Discovery Protocol)</a:t>
            </a:r>
          </a:p>
          <a:p>
            <a:pPr lvl="1"/>
            <a:r>
              <a:rPr lang="en-US" altLang="en-US" dirty="0">
                <a:latin typeface="Cambria" panose="02040503050406030204" pitchFamily="18" charset="0"/>
                <a:ea typeface="Cambria" panose="02040503050406030204" pitchFamily="18" charset="0"/>
              </a:rPr>
              <a:t>MN’s </a:t>
            </a:r>
            <a:r>
              <a:rPr lang="en-US" altLang="en-US" dirty="0">
                <a:solidFill>
                  <a:srgbClr val="5430AA"/>
                </a:solidFill>
                <a:latin typeface="Cambria" panose="02040503050406030204" pitchFamily="18" charset="0"/>
                <a:ea typeface="Cambria" panose="02040503050406030204" pitchFamily="18" charset="0"/>
              </a:rPr>
              <a:t>listen</a:t>
            </a:r>
            <a:r>
              <a:rPr lang="en-US" altLang="en-US" dirty="0">
                <a:latin typeface="Cambria" panose="02040503050406030204" pitchFamily="18" charset="0"/>
                <a:ea typeface="Cambria" panose="02040503050406030204" pitchFamily="18" charset="0"/>
              </a:rPr>
              <a:t> for advertisement and then </a:t>
            </a:r>
            <a:r>
              <a:rPr lang="en-US" altLang="en-US" dirty="0">
                <a:solidFill>
                  <a:srgbClr val="5430AA"/>
                </a:solidFill>
                <a:latin typeface="Cambria" panose="02040503050406030204" pitchFamily="18" charset="0"/>
                <a:ea typeface="Cambria" panose="02040503050406030204" pitchFamily="18" charset="0"/>
              </a:rPr>
              <a:t>initiate</a:t>
            </a:r>
            <a:r>
              <a:rPr lang="en-US" altLang="en-US" dirty="0">
                <a:latin typeface="Cambria" panose="02040503050406030204" pitchFamily="18" charset="0"/>
                <a:ea typeface="Cambria" panose="02040503050406030204" pitchFamily="18" charset="0"/>
              </a:rPr>
              <a:t> registration</a:t>
            </a:r>
          </a:p>
          <a:p>
            <a:pPr fontAlgn="base"/>
            <a:endParaRPr lang="en-US" sz="2200" dirty="0">
              <a:latin typeface="Cambria" panose="02040503050406030204" pitchFamily="18" charset="0"/>
              <a:ea typeface="Cambria" panose="02040503050406030204" pitchFamily="18" charset="0"/>
            </a:endParaRPr>
          </a:p>
          <a:p>
            <a:pPr fontAlgn="base"/>
            <a:r>
              <a:rPr lang="en-US" dirty="0">
                <a:solidFill>
                  <a:srgbClr val="5430AA"/>
                </a:solidFill>
                <a:latin typeface="Cambria" panose="02040503050406030204" pitchFamily="18" charset="0"/>
                <a:ea typeface="Cambria" panose="02040503050406030204" pitchFamily="18" charset="0"/>
              </a:rPr>
              <a:t>Agent solicitation: </a:t>
            </a:r>
          </a:p>
          <a:p>
            <a:pPr lvl="1" fontAlgn="base"/>
            <a:r>
              <a:rPr lang="en-US" dirty="0">
                <a:latin typeface="Cambria" panose="02040503050406030204" pitchFamily="18" charset="0"/>
                <a:ea typeface="Cambria" panose="02040503050406030204" pitchFamily="18" charset="0"/>
              </a:rPr>
              <a:t>If </a:t>
            </a:r>
            <a:r>
              <a:rPr lang="en-US" dirty="0">
                <a:solidFill>
                  <a:srgbClr val="5430AA"/>
                </a:solidFill>
                <a:latin typeface="Cambria" panose="02040503050406030204" pitchFamily="18" charset="0"/>
                <a:ea typeface="Cambria" panose="02040503050406030204" pitchFamily="18" charset="0"/>
              </a:rPr>
              <a:t>no agent advertisements </a:t>
            </a:r>
            <a:r>
              <a:rPr lang="en-US" dirty="0">
                <a:latin typeface="Cambria" panose="02040503050406030204" pitchFamily="18" charset="0"/>
                <a:ea typeface="Cambria" panose="02040503050406030204" pitchFamily="18" charset="0"/>
              </a:rPr>
              <a:t>are present or the inter arrival time is </a:t>
            </a:r>
            <a:r>
              <a:rPr lang="en-US" dirty="0">
                <a:solidFill>
                  <a:srgbClr val="5430AA"/>
                </a:solidFill>
                <a:latin typeface="Cambria" panose="02040503050406030204" pitchFamily="18" charset="0"/>
                <a:ea typeface="Cambria" panose="02040503050406030204" pitchFamily="18" charset="0"/>
              </a:rPr>
              <a:t>too high</a:t>
            </a:r>
          </a:p>
          <a:p>
            <a:pPr lvl="2" fontAlgn="base"/>
            <a:r>
              <a:rPr lang="en-US" dirty="0">
                <a:latin typeface="Cambria" panose="02040503050406030204" pitchFamily="18" charset="0"/>
                <a:ea typeface="Cambria" panose="02040503050406030204" pitchFamily="18" charset="0"/>
              </a:rPr>
              <a:t>MN has not received a </a:t>
            </a:r>
            <a:r>
              <a:rPr lang="en-US" sz="2000" dirty="0">
                <a:solidFill>
                  <a:srgbClr val="5430AA"/>
                </a:solidFill>
                <a:latin typeface="Cambria" panose="02040503050406030204" pitchFamily="18" charset="0"/>
                <a:ea typeface="Cambria" panose="02040503050406030204" pitchFamily="18" charset="0"/>
              </a:rPr>
              <a:t>COA</a:t>
            </a:r>
          </a:p>
          <a:p>
            <a:pPr lvl="1" fontAlgn="base"/>
            <a:r>
              <a:rPr lang="en-US" dirty="0">
                <a:latin typeface="Cambria" panose="02040503050406030204" pitchFamily="18" charset="0"/>
                <a:ea typeface="Cambria" panose="02040503050406030204" pitchFamily="18" charset="0"/>
              </a:rPr>
              <a:t>MN must send </a:t>
            </a:r>
            <a:r>
              <a:rPr lang="en-US" dirty="0">
                <a:solidFill>
                  <a:srgbClr val="5430AA"/>
                </a:solidFill>
                <a:latin typeface="Cambria" panose="02040503050406030204" pitchFamily="18" charset="0"/>
                <a:ea typeface="Cambria" panose="02040503050406030204" pitchFamily="18" charset="0"/>
              </a:rPr>
              <a:t>agent solicitations</a:t>
            </a:r>
            <a:r>
              <a:rPr lang="en-US" dirty="0">
                <a:latin typeface="Cambria" panose="02040503050406030204" pitchFamily="18" charset="0"/>
                <a:ea typeface="Cambria" panose="02040503050406030204" pitchFamily="18" charset="0"/>
              </a:rPr>
              <a:t>.</a:t>
            </a:r>
            <a:endParaRPr lang="en-US" sz="2200" dirty="0">
              <a:latin typeface="Cambria" panose="02040503050406030204" pitchFamily="18" charset="0"/>
              <a:ea typeface="Cambria" panose="02040503050406030204" pitchFamily="18" charset="0"/>
            </a:endParaRPr>
          </a:p>
          <a:p>
            <a:endParaRPr lang="en-US" sz="2200" dirty="0">
              <a:latin typeface="Cambria" panose="02040503050406030204" pitchFamily="18" charset="0"/>
              <a:ea typeface="Cambria" panose="02040503050406030204" pitchFamily="18" charset="0"/>
            </a:endParaRPr>
          </a:p>
        </p:txBody>
      </p:sp>
      <p:pic>
        <p:nvPicPr>
          <p:cNvPr id="2" name="Picture 2" descr="How Mobile IP works in Hindi 👍| mobile ip in hindi | Mobile ip in mobile  computing 😇 - YouTube">
            <a:extLst>
              <a:ext uri="{FF2B5EF4-FFF2-40B4-BE49-F238E27FC236}">
                <a16:creationId xmlns:a16="http://schemas.microsoft.com/office/drawing/2014/main" xmlns="" id="{F93733CA-6A78-B5B7-FE81-024D3EDBEC16}"/>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81" t="16028" r="3181" b="4818"/>
          <a:stretch/>
        </p:blipFill>
        <p:spPr bwMode="auto">
          <a:xfrm>
            <a:off x="6659612" y="986973"/>
            <a:ext cx="5532387" cy="26561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67798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Working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5488415" cy="554751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5430AA"/>
                </a:solidFill>
                <a:latin typeface="Cambria" panose="02040503050406030204" pitchFamily="18" charset="0"/>
                <a:ea typeface="Cambria" panose="02040503050406030204" pitchFamily="18" charset="0"/>
              </a:rPr>
              <a:t>Registration </a:t>
            </a:r>
            <a:r>
              <a:rPr lang="en-US" sz="2000" dirty="0">
                <a:latin typeface="Cambria" panose="02040503050406030204" pitchFamily="18" charset="0"/>
                <a:ea typeface="Cambria" panose="02040503050406030204" pitchFamily="18" charset="0"/>
              </a:rPr>
              <a:t>- The main purpose of the registration is to inform the home agent of the current location for correct forwarding of packets.</a:t>
            </a:r>
          </a:p>
          <a:p>
            <a:r>
              <a:rPr lang="en-US" sz="2000" dirty="0">
                <a:latin typeface="Cambria" panose="02040503050406030204" pitchFamily="18" charset="0"/>
                <a:ea typeface="Cambria" panose="02040503050406030204" pitchFamily="18" charset="0"/>
              </a:rPr>
              <a:t>Registration can be done in two ways depending on the location of the COA.</a:t>
            </a:r>
          </a:p>
          <a:p>
            <a:r>
              <a:rPr lang="en-US" sz="2000" b="1" i="0" dirty="0">
                <a:solidFill>
                  <a:srgbClr val="000000"/>
                </a:solidFill>
                <a:effectLst/>
                <a:latin typeface="Cambria" panose="02040503050406030204" pitchFamily="18" charset="0"/>
                <a:ea typeface="Cambria" panose="02040503050406030204" pitchFamily="18" charset="0"/>
              </a:rPr>
              <a:t>If the COA is at the FA</a:t>
            </a:r>
            <a:r>
              <a:rPr lang="en-US" sz="2000" b="0" i="0" dirty="0">
                <a:solidFill>
                  <a:srgbClr val="000000"/>
                </a:solidFill>
                <a:effectLst/>
                <a:latin typeface="Cambria" panose="02040503050406030204" pitchFamily="18" charset="0"/>
                <a:ea typeface="Cambria" panose="02040503050406030204" pitchFamily="18" charset="0"/>
              </a:rPr>
              <a:t>, the MN sends its registration request containing the COA to the FA which is forwarding the request to the HA. The HA now set up a </a:t>
            </a:r>
            <a:r>
              <a:rPr lang="en-US" sz="2000" dirty="0">
                <a:solidFill>
                  <a:srgbClr val="5430AA"/>
                </a:solidFill>
                <a:latin typeface="Cambria" panose="02040503050406030204" pitchFamily="18" charset="0"/>
                <a:ea typeface="Cambria" panose="02040503050406030204" pitchFamily="18" charset="0"/>
              </a:rPr>
              <a:t>mobility binding </a:t>
            </a:r>
            <a:r>
              <a:rPr lang="en-US" sz="2000" b="0" i="0" dirty="0">
                <a:solidFill>
                  <a:srgbClr val="000000"/>
                </a:solidFill>
                <a:effectLst/>
                <a:latin typeface="Cambria" panose="02040503050406030204" pitchFamily="18" charset="0"/>
                <a:ea typeface="Cambria" panose="02040503050406030204" pitchFamily="18" charset="0"/>
              </a:rPr>
              <a:t>containing the mobile node's home IP address and the current COA.</a:t>
            </a:r>
          </a:p>
          <a:p>
            <a:r>
              <a:rPr lang="en-US" sz="2000" b="1" i="0" dirty="0">
                <a:solidFill>
                  <a:srgbClr val="000000"/>
                </a:solidFill>
                <a:effectLst/>
                <a:latin typeface="Cambria" panose="02040503050406030204" pitchFamily="18" charset="0"/>
                <a:ea typeface="Cambria" panose="02040503050406030204" pitchFamily="18" charset="0"/>
              </a:rPr>
              <a:t>If the COA is co-located</a:t>
            </a:r>
            <a:r>
              <a:rPr lang="en-US" sz="2000" b="0" i="0" dirty="0">
                <a:solidFill>
                  <a:srgbClr val="000000"/>
                </a:solidFill>
                <a:effectLst/>
                <a:latin typeface="Cambria" panose="02040503050406030204" pitchFamily="18" charset="0"/>
                <a:ea typeface="Cambria" panose="02040503050406030204" pitchFamily="18" charset="0"/>
              </a:rPr>
              <a:t>, registration can be very simpler. The mobile node may send the request directly to the HA and vice versa. This is also the registration procedure for MNs returning to their home network.</a:t>
            </a:r>
          </a:p>
          <a:p>
            <a:endParaRPr lang="en-US" sz="22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xmlns="" id="{5EB4EBA2-C8DE-C797-C717-DF8B06870565}"/>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619596" y="1856099"/>
            <a:ext cx="6388662" cy="33324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13390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Working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5"/>
            <a:ext cx="5395859" cy="524271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rgbClr val="5430AA"/>
                </a:solidFill>
                <a:latin typeface="Cambria" panose="02040503050406030204" pitchFamily="18" charset="0"/>
                <a:ea typeface="Cambria" panose="02040503050406030204" pitchFamily="18" charset="0"/>
              </a:rPr>
              <a:t>Tunneling </a:t>
            </a:r>
            <a:r>
              <a:rPr lang="en-US" sz="2200" dirty="0">
                <a:latin typeface="Cambria" panose="02040503050406030204" pitchFamily="18" charset="0"/>
                <a:ea typeface="Cambria" panose="02040503050406030204" pitchFamily="18" charset="0"/>
              </a:rPr>
              <a:t>- Tunneling procedure is used to forward IP datagrams from a home address to a care of address.</a:t>
            </a:r>
          </a:p>
          <a:p>
            <a:pPr algn="just"/>
            <a:r>
              <a:rPr lang="en-US" sz="2200" b="0" i="0" dirty="0">
                <a:solidFill>
                  <a:srgbClr val="333333"/>
                </a:solidFill>
                <a:effectLst/>
                <a:latin typeface="Cambria" panose="02040503050406030204" pitchFamily="18" charset="0"/>
                <a:ea typeface="Cambria" panose="02040503050406030204" pitchFamily="18" charset="0"/>
              </a:rPr>
              <a:t>A tunnel is used to establish a </a:t>
            </a:r>
            <a:r>
              <a:rPr lang="en-US" sz="2200" dirty="0">
                <a:solidFill>
                  <a:srgbClr val="5430AA"/>
                </a:solidFill>
                <a:latin typeface="Cambria" panose="02040503050406030204" pitchFamily="18" charset="0"/>
                <a:ea typeface="Cambria" panose="02040503050406030204" pitchFamily="18" charset="0"/>
              </a:rPr>
              <a:t>virtual path</a:t>
            </a:r>
            <a:r>
              <a:rPr lang="en-US" sz="2200" b="0" i="0" dirty="0">
                <a:solidFill>
                  <a:srgbClr val="333333"/>
                </a:solidFill>
                <a:effectLst/>
                <a:latin typeface="Cambria" panose="02040503050406030204" pitchFamily="18" charset="0"/>
                <a:ea typeface="Cambria" panose="02040503050406030204" pitchFamily="18" charset="0"/>
              </a:rPr>
              <a:t> for data packets between a tunnel entry and a tunnel endpoint. Packets which are entering in a tunnel are forwarded inside the tunnel and leave the tunnel unchanged. Tunneling, i.e., sending a packet through a tunnel is achieved with the help of encapsulation.</a:t>
            </a:r>
          </a:p>
          <a:p>
            <a:pPr algn="just"/>
            <a:r>
              <a:rPr lang="en-US" sz="2200" b="0" i="0" dirty="0">
                <a:solidFill>
                  <a:srgbClr val="333333"/>
                </a:solidFill>
                <a:effectLst/>
                <a:latin typeface="Cambria" panose="02040503050406030204" pitchFamily="18" charset="0"/>
                <a:ea typeface="Cambria" panose="02040503050406030204" pitchFamily="18" charset="0"/>
              </a:rPr>
              <a:t>Tunneling is also known as </a:t>
            </a:r>
            <a:r>
              <a:rPr lang="en-US" sz="2200" dirty="0">
                <a:solidFill>
                  <a:srgbClr val="5430AA"/>
                </a:solidFill>
                <a:latin typeface="Cambria" panose="02040503050406030204" pitchFamily="18" charset="0"/>
                <a:ea typeface="Cambria" panose="02040503050406030204" pitchFamily="18" charset="0"/>
              </a:rPr>
              <a:t>"port forwarding" </a:t>
            </a:r>
            <a:r>
              <a:rPr lang="en-US" sz="2200" b="0" i="0" dirty="0">
                <a:solidFill>
                  <a:srgbClr val="333333"/>
                </a:solidFill>
                <a:effectLst/>
                <a:latin typeface="Cambria" panose="02040503050406030204" pitchFamily="18" charset="0"/>
                <a:ea typeface="Cambria" panose="02040503050406030204" pitchFamily="18" charset="0"/>
              </a:rPr>
              <a:t>is the transmission and data intended for use only within a private, usually corporate network through a public network.</a:t>
            </a:r>
          </a:p>
          <a:p>
            <a:endParaRPr lang="en-US" sz="22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xmlns="" id="{E6D68398-722B-EAFC-BAB4-F90997C018EF}"/>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527040" y="1412240"/>
            <a:ext cx="6632196" cy="53789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8140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62045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Route Optimization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5952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4" y="6334"/>
            <a:ext cx="12179300" cy="6845300"/>
          </a:xfrm>
          <a:prstGeom prst="rect">
            <a:avLst/>
          </a:prstGeom>
          <a:noFill/>
          <a:ln>
            <a:noFill/>
          </a:ln>
        </p:spPr>
      </p:pic>
      <p:pic>
        <p:nvPicPr>
          <p:cNvPr id="166" name="Google Shape;166;p22"/>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171" name="Google Shape;171;p22"/>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Google Shape;71;p15"/>
          <p:cNvSpPr txBox="1"/>
          <p:nvPr/>
        </p:nvSpPr>
        <p:spPr>
          <a:xfrm>
            <a:off x="284481" y="1607749"/>
            <a:ext cx="6492240" cy="1723508"/>
          </a:xfrm>
          <a:prstGeom prst="rect">
            <a:avLst/>
          </a:prstGeom>
          <a:noFill/>
          <a:ln>
            <a:noFill/>
          </a:ln>
        </p:spPr>
        <p:txBody>
          <a:bodyPr spcFirstLastPara="1" wrap="square" lIns="121900" tIns="121900" rIns="121900" bIns="121900" anchor="t" anchorCtr="0">
            <a:spAutoFit/>
          </a:bodyPr>
          <a:lstStyle/>
          <a:p>
            <a:pPr lvl="0"/>
            <a:r>
              <a:rPr lang="en-US" sz="4800" b="1" dirty="0">
                <a:solidFill>
                  <a:srgbClr val="666666"/>
                </a:solidFill>
                <a:latin typeface="Proxima Nova"/>
                <a:ea typeface="Proxima Nova"/>
                <a:cs typeface="Proxima Nova"/>
                <a:sym typeface="Proxima Nova"/>
              </a:rPr>
              <a:t>Unit - </a:t>
            </a:r>
            <a:r>
              <a:rPr lang="en-IN" sz="4800" b="1" dirty="0">
                <a:solidFill>
                  <a:srgbClr val="666666"/>
                </a:solidFill>
                <a:latin typeface="Proxima Nova"/>
                <a:ea typeface="Proxima Nova"/>
                <a:cs typeface="Proxima Nova"/>
                <a:sym typeface="Proxima Nova"/>
              </a:rPr>
              <a:t>4</a:t>
            </a:r>
          </a:p>
          <a:p>
            <a:r>
              <a:rPr lang="en-US" sz="4800" b="1" dirty="0">
                <a:solidFill>
                  <a:srgbClr val="666666"/>
                </a:solidFill>
                <a:latin typeface="Proxima Nova"/>
              </a:rPr>
              <a:t>Mobile IP</a:t>
            </a:r>
          </a:p>
        </p:txBody>
      </p:sp>
      <p:sp>
        <p:nvSpPr>
          <p:cNvPr id="13" name="Google Shape;71;p15"/>
          <p:cNvSpPr txBox="1"/>
          <p:nvPr/>
        </p:nvSpPr>
        <p:spPr>
          <a:xfrm>
            <a:off x="541911" y="966501"/>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01CE0701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Route Optimization</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Content Placeholder 4">
            <a:extLst>
              <a:ext uri="{FF2B5EF4-FFF2-40B4-BE49-F238E27FC236}">
                <a16:creationId xmlns:a16="http://schemas.microsoft.com/office/drawing/2014/main" xmlns="" id="{7308A27D-B6C0-D659-DA64-A8078A82ABA7}"/>
              </a:ext>
            </a:extLst>
          </p:cNvPr>
          <p:cNvSpPr txBox="1">
            <a:spLocks/>
          </p:cNvSpPr>
          <p:nvPr/>
        </p:nvSpPr>
        <p:spPr>
          <a:xfrm>
            <a:off x="131182" y="944725"/>
            <a:ext cx="11786498" cy="3596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55600">
              <a:buFont typeface="Wingdings" panose="05000000000000000000" pitchFamily="2" charset="2"/>
              <a:buChar char="q"/>
            </a:pPr>
            <a:r>
              <a:rPr lang="en-US" b="1" dirty="0">
                <a:latin typeface="Cambria" panose="02040503050406030204" pitchFamily="18" charset="0"/>
                <a:ea typeface="Cambria" panose="02040503050406030204" pitchFamily="18" charset="0"/>
              </a:rPr>
              <a:t>Binding Update</a:t>
            </a:r>
          </a:p>
          <a:p>
            <a:r>
              <a:rPr lang="tr-TR" altLang="en-US" sz="2200" dirty="0">
                <a:solidFill>
                  <a:srgbClr val="FF0000"/>
                </a:solidFill>
                <a:latin typeface="Cambria" panose="02040503050406030204" pitchFamily="18" charset="0"/>
                <a:ea typeface="Cambria" panose="02040503050406030204" pitchFamily="18" charset="0"/>
              </a:rPr>
              <a:t>How does a </a:t>
            </a:r>
            <a:r>
              <a:rPr lang="en-IN" altLang="en-US" sz="2200" dirty="0">
                <a:solidFill>
                  <a:srgbClr val="FF0000"/>
                </a:solidFill>
                <a:latin typeface="Cambria" panose="02040503050406030204" pitchFamily="18" charset="0"/>
                <a:ea typeface="Cambria" panose="02040503050406030204" pitchFamily="18" charset="0"/>
              </a:rPr>
              <a:t>“</a:t>
            </a:r>
            <a:r>
              <a:rPr lang="tr-TR" altLang="en-US" sz="2200" dirty="0">
                <a:solidFill>
                  <a:srgbClr val="FF0000"/>
                </a:solidFill>
                <a:latin typeface="Cambria" panose="02040503050406030204" pitchFamily="18" charset="0"/>
                <a:ea typeface="Cambria" panose="02040503050406030204" pitchFamily="18" charset="0"/>
              </a:rPr>
              <a:t>correspondent host</a:t>
            </a:r>
            <a:r>
              <a:rPr lang="en-IN" altLang="en-US" sz="2200" dirty="0">
                <a:solidFill>
                  <a:srgbClr val="FF0000"/>
                </a:solidFill>
                <a:latin typeface="Cambria" panose="02040503050406030204" pitchFamily="18" charset="0"/>
                <a:ea typeface="Cambria" panose="02040503050406030204" pitchFamily="18" charset="0"/>
              </a:rPr>
              <a:t>”</a:t>
            </a:r>
            <a:r>
              <a:rPr lang="tr-TR" altLang="en-US" sz="2200" dirty="0">
                <a:solidFill>
                  <a:srgbClr val="FF0000"/>
                </a:solidFill>
                <a:latin typeface="Cambria" panose="02040503050406030204" pitchFamily="18" charset="0"/>
                <a:ea typeface="Cambria" panose="02040503050406030204" pitchFamily="18" charset="0"/>
              </a:rPr>
              <a:t> will learn the current binding for the mobile node? </a:t>
            </a:r>
          </a:p>
          <a:p>
            <a:pPr marL="265113" lvl="2" indent="-265113">
              <a:spcBef>
                <a:spcPts val="1000"/>
              </a:spcBef>
              <a:buFont typeface="Wingdings 3" panose="05040102010807070707" pitchFamily="18" charset="2"/>
              <a:buChar char=""/>
            </a:pPr>
            <a:r>
              <a:rPr lang="tr-TR" altLang="en-US" sz="2200" dirty="0">
                <a:latin typeface="Cambria" panose="02040503050406030204" pitchFamily="18" charset="0"/>
                <a:ea typeface="Cambria" panose="02040503050406030204" pitchFamily="18" charset="0"/>
              </a:rPr>
              <a:t>Let the </a:t>
            </a:r>
            <a:r>
              <a:rPr lang="tr-TR" altLang="en-US" sz="2200" dirty="0">
                <a:solidFill>
                  <a:srgbClr val="0070C0"/>
                </a:solidFill>
                <a:latin typeface="Cambria" panose="02040503050406030204" pitchFamily="18" charset="0"/>
                <a:ea typeface="Cambria" panose="02040503050406030204" pitchFamily="18" charset="0"/>
              </a:rPr>
              <a:t>mobile node </a:t>
            </a:r>
            <a:r>
              <a:rPr lang="tr-TR" altLang="en-US" sz="2200" dirty="0">
                <a:latin typeface="Cambria" panose="02040503050406030204" pitchFamily="18" charset="0"/>
                <a:ea typeface="Cambria" panose="02040503050406030204" pitchFamily="18" charset="0"/>
              </a:rPr>
              <a:t>inform the correspondent host!</a:t>
            </a:r>
          </a:p>
          <a:p>
            <a:pPr marL="722313" lvl="5" indent="-265113" algn="just">
              <a:spcBef>
                <a:spcPts val="1000"/>
              </a:spcBef>
              <a:buFont typeface="Wingdings 3" panose="05040102010807070707" pitchFamily="18" charset="2"/>
              <a:buChar char=""/>
            </a:pPr>
            <a:r>
              <a:rPr lang="tr-TR" altLang="en-US" sz="2000" dirty="0">
                <a:latin typeface="Cambria" panose="02040503050406030204" pitchFamily="18" charset="0"/>
                <a:ea typeface="Cambria" panose="02040503050406030204" pitchFamily="18" charset="0"/>
              </a:rPr>
              <a:t>For example when it receives a packet from a correspondent host</a:t>
            </a:r>
          </a:p>
          <a:p>
            <a:pPr marL="265113" lvl="2" indent="-265113">
              <a:spcBef>
                <a:spcPts val="1000"/>
              </a:spcBef>
              <a:buFont typeface="Wingdings 3" panose="05040102010807070707" pitchFamily="18" charset="2"/>
              <a:buChar char=""/>
            </a:pPr>
            <a:r>
              <a:rPr lang="tr-TR" altLang="en-US" sz="2200" dirty="0">
                <a:latin typeface="Cambria" panose="02040503050406030204" pitchFamily="18" charset="0"/>
                <a:ea typeface="Cambria" panose="02040503050406030204" pitchFamily="18" charset="0"/>
              </a:rPr>
              <a:t>Let the </a:t>
            </a:r>
            <a:r>
              <a:rPr lang="tr-TR" altLang="en-US" sz="2200" dirty="0">
                <a:solidFill>
                  <a:srgbClr val="0070C0"/>
                </a:solidFill>
                <a:latin typeface="Cambria" panose="02040503050406030204" pitchFamily="18" charset="0"/>
                <a:ea typeface="Cambria" panose="02040503050406030204" pitchFamily="18" charset="0"/>
              </a:rPr>
              <a:t>home agent </a:t>
            </a:r>
            <a:r>
              <a:rPr lang="tr-TR" altLang="en-US" sz="2200" dirty="0">
                <a:latin typeface="Cambria" panose="02040503050406030204" pitchFamily="18" charset="0"/>
                <a:ea typeface="Cambria" panose="02040503050406030204" pitchFamily="18" charset="0"/>
              </a:rPr>
              <a:t>inform the correspondent host. </a:t>
            </a:r>
          </a:p>
          <a:p>
            <a:pPr marL="722313" lvl="5" indent="-265113" algn="just">
              <a:spcBef>
                <a:spcPts val="1000"/>
              </a:spcBef>
              <a:buFont typeface="Wingdings 3" panose="05040102010807070707" pitchFamily="18" charset="2"/>
              <a:buChar char=""/>
            </a:pPr>
            <a:r>
              <a:rPr lang="tr-TR" altLang="en-US" sz="2000" dirty="0">
                <a:latin typeface="Cambria" panose="02040503050406030204" pitchFamily="18" charset="0"/>
                <a:ea typeface="Cambria" panose="02040503050406030204" pitchFamily="18" charset="0"/>
              </a:rPr>
              <a:t>This is the method chosen, since it is easier to establish security association between a home agent and a correspondent host (Binding update should be secure so the malicious users can not send binding updates to the corresspondent hosts without authenticating themselves). </a:t>
            </a:r>
          </a:p>
        </p:txBody>
      </p:sp>
    </p:spTree>
    <p:extLst>
      <p:ext uri="{BB962C8B-B14F-4D97-AF65-F5344CB8AC3E}">
        <p14:creationId xmlns:p14="http://schemas.microsoft.com/office/powerpoint/2010/main" xmlns="" val="252391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Route Optimization</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Content Placeholder 4">
            <a:extLst>
              <a:ext uri="{FF2B5EF4-FFF2-40B4-BE49-F238E27FC236}">
                <a16:creationId xmlns:a16="http://schemas.microsoft.com/office/drawing/2014/main" xmlns="" id="{7308A27D-B6C0-D659-DA64-A8078A82ABA7}"/>
              </a:ext>
            </a:extLst>
          </p:cNvPr>
          <p:cNvSpPr txBox="1">
            <a:spLocks/>
          </p:cNvSpPr>
          <p:nvPr/>
        </p:nvSpPr>
        <p:spPr>
          <a:xfrm>
            <a:off x="131182" y="944725"/>
            <a:ext cx="11786498" cy="327167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55600">
              <a:buFont typeface="Wingdings" panose="05000000000000000000" pitchFamily="2" charset="2"/>
              <a:buChar char="q"/>
            </a:pPr>
            <a:r>
              <a:rPr lang="en-US" b="1" dirty="0">
                <a:latin typeface="Cambria" panose="02040503050406030204" pitchFamily="18" charset="0"/>
                <a:ea typeface="Cambria" panose="02040503050406030204" pitchFamily="18" charset="0"/>
              </a:rPr>
              <a:t>Binding Request/Warning</a:t>
            </a:r>
          </a:p>
          <a:p>
            <a:r>
              <a:rPr lang="tr-TR" altLang="en-US" sz="2200" dirty="0">
                <a:latin typeface="Cambria" panose="02040503050406030204" pitchFamily="18" charset="0"/>
                <a:ea typeface="Cambria" panose="02040503050406030204" pitchFamily="18" charset="0"/>
              </a:rPr>
              <a:t>A correspondent host may request a binding Update message from Home agent. </a:t>
            </a:r>
          </a:p>
          <a:p>
            <a:pPr marL="722313" lvl="3" indent="-265113">
              <a:spcBef>
                <a:spcPts val="1000"/>
              </a:spcBef>
              <a:buFont typeface="Wingdings 3" panose="05040102010807070707" pitchFamily="18" charset="2"/>
              <a:buChar char=""/>
            </a:pPr>
            <a:r>
              <a:rPr lang="tr-TR" altLang="en-US" sz="2000" dirty="0">
                <a:latin typeface="Cambria" panose="02040503050406030204" pitchFamily="18" charset="0"/>
                <a:ea typeface="Cambria" panose="02040503050406030204" pitchFamily="18" charset="0"/>
              </a:rPr>
              <a:t>Correspondent host sends a Binding Request message and waits for a Binding Update Message. </a:t>
            </a:r>
          </a:p>
          <a:p>
            <a:r>
              <a:rPr lang="tr-TR" altLang="en-US" sz="2200" dirty="0">
                <a:latin typeface="Cambria" panose="02040503050406030204" pitchFamily="18" charset="0"/>
                <a:ea typeface="Cambria" panose="02040503050406030204" pitchFamily="18" charset="0"/>
              </a:rPr>
              <a:t>A mobile node may warn a Home agent to send a Binding Update message to a </a:t>
            </a:r>
            <a:r>
              <a:rPr lang="en-IN" altLang="en-US" sz="2200" dirty="0">
                <a:latin typeface="Cambria" panose="02040503050406030204" pitchFamily="18" charset="0"/>
                <a:ea typeface="Cambria" panose="02040503050406030204" pitchFamily="18" charset="0"/>
              </a:rPr>
              <a:t>correspondent h</a:t>
            </a:r>
            <a:r>
              <a:rPr lang="tr-TR" altLang="en-US" sz="2200" dirty="0">
                <a:latin typeface="Cambria" panose="02040503050406030204" pitchFamily="18" charset="0"/>
                <a:ea typeface="Cambria" panose="02040503050406030204" pitchFamily="18" charset="0"/>
              </a:rPr>
              <a:t>ost</a:t>
            </a:r>
            <a:r>
              <a:rPr lang="en-IN" altLang="en-US" sz="2200" dirty="0">
                <a:latin typeface="Cambria" panose="02040503050406030204" pitchFamily="18" charset="0"/>
                <a:ea typeface="Cambria" panose="02040503050406030204" pitchFamily="18" charset="0"/>
              </a:rPr>
              <a:t> (for authentication purpose)</a:t>
            </a:r>
            <a:endParaRPr lang="tr-TR" altLang="en-US" sz="2200" dirty="0">
              <a:latin typeface="Cambria" panose="02040503050406030204" pitchFamily="18" charset="0"/>
              <a:ea typeface="Cambria" panose="02040503050406030204" pitchFamily="18" charset="0"/>
            </a:endParaRPr>
          </a:p>
          <a:p>
            <a:pPr marL="722313" lvl="3" indent="-265113">
              <a:spcBef>
                <a:spcPts val="1000"/>
              </a:spcBef>
              <a:buFont typeface="Wingdings 3" panose="05040102010807070707" pitchFamily="18" charset="2"/>
              <a:buChar char=""/>
            </a:pPr>
            <a:r>
              <a:rPr lang="tr-TR" altLang="en-US" sz="2000" dirty="0">
                <a:latin typeface="Cambria" panose="02040503050406030204" pitchFamily="18" charset="0"/>
                <a:ea typeface="Cambria" panose="02040503050406030204" pitchFamily="18" charset="0"/>
              </a:rPr>
              <a:t>Mobile node sends a Binding Warning message</a:t>
            </a:r>
            <a:r>
              <a:rPr lang="en-IN" altLang="en-US" sz="2000" dirty="0">
                <a:latin typeface="Cambria" panose="02040503050406030204" pitchFamily="18" charset="0"/>
                <a:ea typeface="Cambria" panose="02040503050406030204" pitchFamily="18" charset="0"/>
              </a:rPr>
              <a:t> to home agent</a:t>
            </a:r>
            <a:r>
              <a:rPr lang="tr-TR" altLang="en-US" sz="2000" dirty="0">
                <a:latin typeface="Cambria" panose="02040503050406030204" pitchFamily="18" charset="0"/>
                <a:ea typeface="Cambria" panose="02040503050406030204" pitchFamily="18" charset="0"/>
              </a:rPr>
              <a:t>. </a:t>
            </a:r>
          </a:p>
          <a:p>
            <a:pPr marL="722313" lvl="3" indent="-265113">
              <a:spcBef>
                <a:spcPts val="1000"/>
              </a:spcBef>
              <a:buFont typeface="Wingdings 3" panose="05040102010807070707" pitchFamily="18" charset="2"/>
              <a:buChar char=""/>
            </a:pPr>
            <a:r>
              <a:rPr lang="tr-TR" altLang="en-US" sz="2000" dirty="0">
                <a:latin typeface="Cambria" panose="02040503050406030204" pitchFamily="18" charset="0"/>
                <a:ea typeface="Cambria" panose="02040503050406030204" pitchFamily="18" charset="0"/>
              </a:rPr>
              <a:t>Binding warning message include the host IP address to where an Update will be sent. </a:t>
            </a:r>
          </a:p>
        </p:txBody>
      </p:sp>
    </p:spTree>
    <p:extLst>
      <p:ext uri="{BB962C8B-B14F-4D97-AF65-F5344CB8AC3E}">
        <p14:creationId xmlns:p14="http://schemas.microsoft.com/office/powerpoint/2010/main" xmlns="" val="3230866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620457" cy="1231066"/>
          </a:xfrm>
          <a:prstGeom prst="rect">
            <a:avLst/>
          </a:prstGeom>
          <a:noFill/>
          <a:ln>
            <a:noFill/>
          </a:ln>
        </p:spPr>
        <p:txBody>
          <a:bodyPr spcFirstLastPara="1" wrap="square" lIns="121900" tIns="121900" rIns="121900" bIns="121900" anchor="t" anchorCtr="0">
            <a:spAutoFit/>
          </a:bodyPr>
          <a:lstStyle/>
          <a:p>
            <a:pPr lvl="0"/>
            <a:r>
              <a:rPr lang="en-IN" sz="6400" b="1">
                <a:solidFill>
                  <a:schemeClr val="dk2"/>
                </a:solidFill>
                <a:latin typeface="Proxima Nova"/>
                <a:ea typeface="Proxima Nova"/>
                <a:cs typeface="Proxima Nova"/>
                <a:sym typeface="Proxima Nova"/>
              </a:rPr>
              <a:t>IP Handoff</a:t>
            </a:r>
            <a:endParaRPr lang="en-IN" sz="6400" b="1" dirty="0">
              <a:solidFill>
                <a:schemeClr val="dk2"/>
              </a:solidFill>
              <a:latin typeface="Proxima Nova"/>
              <a:ea typeface="Proxima Nova"/>
              <a:cs typeface="Proxima Nova"/>
              <a:sym typeface="Proxima Nova"/>
            </a:endParaRP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728846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IP Handoff</a:t>
            </a:r>
          </a:p>
        </p:txBody>
      </p:sp>
      <p:sp>
        <p:nvSpPr>
          <p:cNvPr id="71" name="Content Placeholder 4">
            <a:extLst>
              <a:ext uri="{FF2B5EF4-FFF2-40B4-BE49-F238E27FC236}">
                <a16:creationId xmlns:a16="http://schemas.microsoft.com/office/drawing/2014/main" xmlns="" id="{7308A27D-B6C0-D659-DA64-A8078A82ABA7}"/>
              </a:ext>
            </a:extLst>
          </p:cNvPr>
          <p:cNvSpPr txBox="1">
            <a:spLocks/>
          </p:cNvSpPr>
          <p:nvPr/>
        </p:nvSpPr>
        <p:spPr>
          <a:xfrm>
            <a:off x="131182" y="944725"/>
            <a:ext cx="11786498" cy="39523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55600">
              <a:buFont typeface="Wingdings" panose="05000000000000000000" pitchFamily="2" charset="2"/>
              <a:buChar char="q"/>
            </a:pPr>
            <a:r>
              <a:rPr lang="en-US" b="1" dirty="0">
                <a:latin typeface="Cambria" panose="02040503050406030204" pitchFamily="18" charset="0"/>
                <a:ea typeface="Cambria" panose="02040503050406030204" pitchFamily="18" charset="0"/>
              </a:rPr>
              <a:t>Smooth Handoff issue</a:t>
            </a:r>
          </a:p>
          <a:p>
            <a:r>
              <a:rPr lang="en-US" altLang="en-US" dirty="0">
                <a:latin typeface="Cambria" panose="02040503050406030204" pitchFamily="18" charset="0"/>
                <a:ea typeface="Cambria" panose="02040503050406030204" pitchFamily="18" charset="0"/>
              </a:rPr>
              <a:t>For highly mobile users, handoffs will be too frequent. Implications of this:</a:t>
            </a:r>
          </a:p>
          <a:p>
            <a:pPr marL="722313" lvl="4" indent="-265113">
              <a:spcBef>
                <a:spcPts val="1000"/>
              </a:spcBef>
              <a:buFont typeface="Wingdings 3" panose="05040102010807070707" pitchFamily="18" charset="2"/>
              <a:buChar char=""/>
            </a:pPr>
            <a:r>
              <a:rPr lang="en-US" altLang="en-US" sz="2200" dirty="0">
                <a:latin typeface="Cambria" panose="02040503050406030204" pitchFamily="18" charset="0"/>
                <a:ea typeface="Cambria" panose="02040503050406030204" pitchFamily="18" charset="0"/>
              </a:rPr>
              <a:t>Handoffs should be very fast in order to minimize packet delays and packet losses.</a:t>
            </a:r>
          </a:p>
          <a:p>
            <a:pPr marL="722313" lvl="4" indent="-265113">
              <a:spcBef>
                <a:spcPts val="1000"/>
              </a:spcBef>
              <a:buFont typeface="Wingdings 3" panose="05040102010807070707" pitchFamily="18" charset="2"/>
              <a:buChar char=""/>
            </a:pPr>
            <a:r>
              <a:rPr lang="en-US" altLang="en-US" sz="2200" dirty="0">
                <a:latin typeface="Cambria" panose="02040503050406030204" pitchFamily="18" charset="0"/>
                <a:ea typeface="Cambria" panose="02040503050406030204" pitchFamily="18" charset="0"/>
              </a:rPr>
              <a:t>Registration will be too frequent: </a:t>
            </a:r>
          </a:p>
          <a:p>
            <a:pPr marL="1714500" lvl="7" indent="-342900">
              <a:spcBef>
                <a:spcPts val="1000"/>
              </a:spcBef>
              <a:buFont typeface="Wingdings" panose="05000000000000000000" pitchFamily="2" charset="2"/>
              <a:buChar char="§"/>
            </a:pPr>
            <a:r>
              <a:rPr lang="en-US" altLang="en-US" sz="2000" dirty="0">
                <a:latin typeface="Cambria" panose="02040503050406030204" pitchFamily="18" charset="0"/>
                <a:ea typeface="Cambria" panose="02040503050406030204" pitchFamily="18" charset="0"/>
              </a:rPr>
              <a:t>Registration causes delay</a:t>
            </a:r>
          </a:p>
          <a:p>
            <a:pPr marL="1714500" lvl="7" indent="-342900">
              <a:spcBef>
                <a:spcPts val="1000"/>
              </a:spcBef>
              <a:buFont typeface="Wingdings" panose="05000000000000000000" pitchFamily="2" charset="2"/>
              <a:buChar char="§"/>
            </a:pPr>
            <a:r>
              <a:rPr lang="en-US" altLang="en-US" sz="2000" dirty="0">
                <a:latin typeface="Cambria" panose="02040503050406030204" pitchFamily="18" charset="0"/>
                <a:ea typeface="Cambria" panose="02040503050406030204" pitchFamily="18" charset="0"/>
              </a:rPr>
              <a:t>Registration causes extra signaling (control) traffic in the wireless link and infrastructure. </a:t>
            </a:r>
          </a:p>
          <a:p>
            <a:r>
              <a:rPr lang="en-US" altLang="en-US" dirty="0">
                <a:latin typeface="Cambria" panose="02040503050406030204" pitchFamily="18" charset="0"/>
                <a:ea typeface="Cambria" panose="02040503050406030204" pitchFamily="18" charset="0"/>
              </a:rPr>
              <a:t>Two solution approaches to support fast handoffs: </a:t>
            </a:r>
          </a:p>
          <a:p>
            <a:pPr marL="722313" lvl="3" indent="-265113">
              <a:spcBef>
                <a:spcPts val="1000"/>
              </a:spcBef>
              <a:buFont typeface="Wingdings 3" panose="05040102010807070707" pitchFamily="18" charset="2"/>
              <a:buChar char=""/>
            </a:pPr>
            <a:r>
              <a:rPr lang="en-US" altLang="en-US" sz="2200" dirty="0">
                <a:latin typeface="Cambria" panose="02040503050406030204" pitchFamily="18" charset="0"/>
                <a:ea typeface="Cambria" panose="02040503050406030204" pitchFamily="18" charset="0"/>
              </a:rPr>
              <a:t>Use of </a:t>
            </a:r>
            <a:r>
              <a:rPr lang="en-US" altLang="en-US" sz="2200" dirty="0">
                <a:solidFill>
                  <a:srgbClr val="0070C0"/>
                </a:solidFill>
                <a:latin typeface="Cambria" panose="02040503050406030204" pitchFamily="18" charset="0"/>
                <a:ea typeface="Cambria" panose="02040503050406030204" pitchFamily="18" charset="0"/>
              </a:rPr>
              <a:t>IP multicasting</a:t>
            </a:r>
          </a:p>
          <a:p>
            <a:pPr marL="722313" lvl="3" indent="-265113">
              <a:spcBef>
                <a:spcPts val="1000"/>
              </a:spcBef>
              <a:buFont typeface="Wingdings 3" panose="05040102010807070707" pitchFamily="18" charset="2"/>
              <a:buChar char=""/>
            </a:pPr>
            <a:r>
              <a:rPr lang="en-US" altLang="en-US" sz="2200" dirty="0">
                <a:latin typeface="Cambria" panose="02040503050406030204" pitchFamily="18" charset="0"/>
                <a:ea typeface="Cambria" panose="02040503050406030204" pitchFamily="18" charset="0"/>
              </a:rPr>
              <a:t>Use of </a:t>
            </a:r>
            <a:r>
              <a:rPr lang="en-US" altLang="en-US" sz="2200" dirty="0">
                <a:solidFill>
                  <a:srgbClr val="0070C0"/>
                </a:solidFill>
                <a:latin typeface="Cambria" panose="02040503050406030204" pitchFamily="18" charset="0"/>
                <a:ea typeface="Cambria" panose="02040503050406030204" pitchFamily="18" charset="0"/>
              </a:rPr>
              <a:t>hierarchical foreign agents</a:t>
            </a:r>
            <a:endParaRPr lang="en-US" altLang="en-US" sz="2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68072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1"/>
            <a:ext cx="11760000" cy="3734956"/>
          </a:xfrm>
          <a:prstGeom prst="rect">
            <a:avLst/>
          </a:prstGeom>
          <a:noFill/>
          <a:ln>
            <a:noFill/>
          </a:ln>
        </p:spPr>
        <p:txBody>
          <a:bodyPr spcFirstLastPara="1" wrap="square" lIns="121900" tIns="121900" rIns="121900" bIns="121900" anchor="t" anchorCtr="0">
            <a:spAutoFit/>
          </a:bodyPr>
          <a:lstStyle/>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Introduction of Mobile IP</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Need of Mobile IP</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Components of Mobile IP</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Working of Mobile IP</a:t>
            </a:r>
          </a:p>
          <a:p>
            <a:pPr marL="985838"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IP packet delivery</a:t>
            </a:r>
          </a:p>
          <a:p>
            <a:pPr marL="985838"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Agent Discovery</a:t>
            </a:r>
          </a:p>
          <a:p>
            <a:pPr marL="985838"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Registration</a:t>
            </a:r>
          </a:p>
          <a:p>
            <a:pPr marL="985838"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Tunnelling and encapsulation</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Route optimization</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IP Handoff</a:t>
            </a:r>
          </a:p>
        </p:txBody>
      </p:sp>
    </p:spTree>
    <p:extLst>
      <p:ext uri="{BB962C8B-B14F-4D97-AF65-F5344CB8AC3E}">
        <p14:creationId xmlns:p14="http://schemas.microsoft.com/office/powerpoint/2010/main" xmlns="" val="3492040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6929577"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Introduction of Mobile IP</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31376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Introduction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4"/>
            <a:ext cx="11908419" cy="59069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r>
              <a:rPr lang="en-US" altLang="en-US" dirty="0">
                <a:latin typeface="Cambria" panose="02040503050406030204" pitchFamily="18" charset="0"/>
                <a:ea typeface="Cambria" panose="02040503050406030204" pitchFamily="18" charset="0"/>
              </a:rPr>
              <a:t>The concept and role of Mobile IP are very important in the field of mobile computing technology.</a:t>
            </a:r>
          </a:p>
          <a:p>
            <a:pPr lvl="0" fontAlgn="base"/>
            <a:r>
              <a:rPr lang="en-US" altLang="en-US" dirty="0">
                <a:latin typeface="Cambria" panose="02040503050406030204" pitchFamily="18" charset="0"/>
                <a:ea typeface="Cambria" panose="02040503050406030204" pitchFamily="18" charset="0"/>
              </a:rPr>
              <a:t>Mobile IP is based on IP, so it is scalable for the Internet. Any media that supports IP can also support Mobile IP.</a:t>
            </a:r>
          </a:p>
          <a:p>
            <a:pPr fontAlgn="base"/>
            <a:r>
              <a:rPr lang="en-US" dirty="0">
                <a:latin typeface="Cambria" panose="02040503050406030204" pitchFamily="18" charset="0"/>
                <a:ea typeface="Cambria" panose="02040503050406030204" pitchFamily="18" charset="0"/>
              </a:rPr>
              <a:t>In IP networks, when a device is within its home network, the routing is based on the static IP addresses. </a:t>
            </a:r>
          </a:p>
          <a:p>
            <a:pPr fontAlgn="base"/>
            <a:r>
              <a:rPr lang="en-US" dirty="0">
                <a:latin typeface="Cambria" panose="02040503050406030204" pitchFamily="18" charset="0"/>
                <a:ea typeface="Cambria" panose="02040503050406030204" pitchFamily="18" charset="0"/>
              </a:rPr>
              <a:t>The device within a network is connected through normal IP routing by the IP address assigned on the network. </a:t>
            </a:r>
          </a:p>
          <a:p>
            <a:pPr fontAlgn="base"/>
            <a:r>
              <a:rPr lang="en-US" dirty="0">
                <a:latin typeface="Cambria" panose="02040503050406030204" pitchFamily="18" charset="0"/>
                <a:ea typeface="Cambria" panose="02040503050406030204" pitchFamily="18" charset="0"/>
              </a:rPr>
              <a:t>It is the same as how a postal letter is delivered to the fixed address on the envelope. </a:t>
            </a:r>
          </a:p>
          <a:p>
            <a:pPr fontAlgn="base"/>
            <a:r>
              <a:rPr lang="en-US" dirty="0">
                <a:latin typeface="Cambria" panose="02040503050406030204" pitchFamily="18" charset="0"/>
                <a:ea typeface="Cambria" panose="02040503050406030204" pitchFamily="18" charset="0"/>
              </a:rPr>
              <a:t>The problem occurs when a device goes away from its home network and is no longer reachable using normal IP routing. </a:t>
            </a:r>
          </a:p>
          <a:p>
            <a:pPr fontAlgn="base"/>
            <a:r>
              <a:rPr lang="en-US" dirty="0">
                <a:latin typeface="Cambria" panose="02040503050406030204" pitchFamily="18" charset="0"/>
                <a:ea typeface="Cambria" panose="02040503050406030204" pitchFamily="18" charset="0"/>
              </a:rPr>
              <a:t>In this condition, the active sessions of the device are terminated.</a:t>
            </a:r>
          </a:p>
          <a:p>
            <a:pPr fontAlgn="base"/>
            <a:r>
              <a:rPr lang="en-US" dirty="0">
                <a:latin typeface="Cambria" panose="02040503050406030204" pitchFamily="18" charset="0"/>
                <a:ea typeface="Cambria" panose="02040503050406030204" pitchFamily="18" charset="0"/>
              </a:rPr>
              <a:t>In this situation, you must reconfigure the mobile node with a different IP address representative of its new location.</a:t>
            </a:r>
          </a:p>
        </p:txBody>
      </p:sp>
    </p:spTree>
    <p:extLst>
      <p:ext uri="{BB962C8B-B14F-4D97-AF65-F5344CB8AC3E}">
        <p14:creationId xmlns:p14="http://schemas.microsoft.com/office/powerpoint/2010/main" xmlns="" val="396898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Introduction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4"/>
            <a:ext cx="11908419" cy="59069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latin typeface="Cambria" panose="02040503050406030204" pitchFamily="18" charset="0"/>
                <a:ea typeface="Cambria" panose="02040503050406030204" pitchFamily="18" charset="0"/>
              </a:rPr>
              <a:t>Thus, under the current Internet Protocol, if the mobile node moves without changing its address, it loses routing; but if it does change its address, it loses connections.</a:t>
            </a:r>
          </a:p>
          <a:p>
            <a:pPr fontAlgn="base"/>
            <a:r>
              <a:rPr lang="en-US" dirty="0">
                <a:latin typeface="Cambria" panose="02040503050406030204" pitchFamily="18" charset="0"/>
                <a:ea typeface="Cambria" panose="02040503050406030204" pitchFamily="18" charset="0"/>
              </a:rPr>
              <a:t>Mobile IP solves this problem by allowing the mobile node to use two IP addresses: a </a:t>
            </a:r>
            <a:r>
              <a:rPr lang="en-US" dirty="0">
                <a:solidFill>
                  <a:srgbClr val="0070C0"/>
                </a:solidFill>
                <a:latin typeface="Cambria" panose="02040503050406030204" pitchFamily="18" charset="0"/>
                <a:ea typeface="Cambria" panose="02040503050406030204" pitchFamily="18" charset="0"/>
              </a:rPr>
              <a:t>fixed home address</a:t>
            </a:r>
            <a:r>
              <a:rPr lang="en-US" dirty="0">
                <a:latin typeface="Cambria" panose="02040503050406030204" pitchFamily="18" charset="0"/>
                <a:ea typeface="Cambria" panose="02040503050406030204" pitchFamily="18" charset="0"/>
              </a:rPr>
              <a:t> and a </a:t>
            </a:r>
            <a:r>
              <a:rPr lang="en-US" dirty="0">
                <a:solidFill>
                  <a:srgbClr val="0070C0"/>
                </a:solidFill>
                <a:latin typeface="Cambria" panose="02040503050406030204" pitchFamily="18" charset="0"/>
                <a:ea typeface="Cambria" panose="02040503050406030204" pitchFamily="18" charset="0"/>
              </a:rPr>
              <a:t>care-of address </a:t>
            </a:r>
            <a:r>
              <a:rPr lang="en-US" dirty="0">
                <a:latin typeface="Cambria" panose="02040503050406030204" pitchFamily="18" charset="0"/>
                <a:ea typeface="Cambria" panose="02040503050406030204" pitchFamily="18" charset="0"/>
              </a:rPr>
              <a:t>that changes at each new point of attachment. </a:t>
            </a:r>
          </a:p>
          <a:p>
            <a:pPr fontAlgn="base"/>
            <a:r>
              <a:rPr lang="en-IN" b="1" dirty="0">
                <a:latin typeface="Cambria" panose="02040503050406030204" pitchFamily="18" charset="0"/>
                <a:ea typeface="Cambria" panose="02040503050406030204" pitchFamily="18" charset="0"/>
              </a:rPr>
              <a:t>Mobile IP: </a:t>
            </a:r>
            <a:r>
              <a:rPr lang="en-IN" dirty="0">
                <a:latin typeface="Cambria" panose="02040503050406030204" pitchFamily="18" charset="0"/>
                <a:ea typeface="Cambria" panose="02040503050406030204" pitchFamily="18" charset="0"/>
              </a:rPr>
              <a:t>It is a </a:t>
            </a:r>
            <a:r>
              <a:rPr lang="en-IN" dirty="0">
                <a:solidFill>
                  <a:srgbClr val="5430AA"/>
                </a:solidFill>
                <a:latin typeface="Cambria" panose="02040503050406030204" pitchFamily="18" charset="0"/>
                <a:ea typeface="Cambria" panose="02040503050406030204" pitchFamily="18" charset="0"/>
              </a:rPr>
              <a:t>communication protocol </a:t>
            </a:r>
            <a:r>
              <a:rPr lang="en-IN" dirty="0">
                <a:latin typeface="Cambria" panose="02040503050406030204" pitchFamily="18" charset="0"/>
                <a:ea typeface="Cambria" panose="02040503050406030204" pitchFamily="18" charset="0"/>
              </a:rPr>
              <a:t>(created by extending Internet Protocol, IP) that allows the users to move from one network to another with the </a:t>
            </a:r>
            <a:r>
              <a:rPr lang="en-IN" dirty="0">
                <a:solidFill>
                  <a:srgbClr val="5430AA"/>
                </a:solidFill>
                <a:latin typeface="Cambria" panose="02040503050406030204" pitchFamily="18" charset="0"/>
                <a:ea typeface="Cambria" panose="02040503050406030204" pitchFamily="18" charset="0"/>
              </a:rPr>
              <a:t>same IP address</a:t>
            </a:r>
            <a:r>
              <a:rPr lang="en-IN" dirty="0" smtClean="0">
                <a:latin typeface="Cambria" panose="02040503050406030204" pitchFamily="18" charset="0"/>
                <a:ea typeface="Cambria" panose="02040503050406030204" pitchFamily="18" charset="0"/>
              </a:rPr>
              <a:t>.</a:t>
            </a:r>
          </a:p>
          <a:p>
            <a:r>
              <a:rPr lang="en-US" sz="1800" b="1" dirty="0" smtClean="0">
                <a:solidFill>
                  <a:srgbClr val="FF0000"/>
                </a:solidFill>
              </a:rPr>
              <a:t>Home Address:</a:t>
            </a:r>
            <a:r>
              <a:rPr lang="en-US" sz="1800" dirty="0" smtClean="0">
                <a:solidFill>
                  <a:srgbClr val="FF0000"/>
                </a:solidFill>
              </a:rPr>
              <a:t> The “normal”, permanent IP address assigned to the mobile node. This is the address used by the device on its home network, and the one to which </a:t>
            </a:r>
            <a:r>
              <a:rPr lang="en-US" sz="1800" dirty="0" err="1" smtClean="0">
                <a:solidFill>
                  <a:srgbClr val="FF0000"/>
                </a:solidFill>
              </a:rPr>
              <a:t>datagrams</a:t>
            </a:r>
            <a:r>
              <a:rPr lang="en-US" sz="1800" dirty="0" smtClean="0">
                <a:solidFill>
                  <a:srgbClr val="FF0000"/>
                </a:solidFill>
              </a:rPr>
              <a:t> intended for the mobile node are always sent.</a:t>
            </a:r>
            <a:br>
              <a:rPr lang="en-US" sz="1800" dirty="0" smtClean="0">
                <a:solidFill>
                  <a:srgbClr val="FF0000"/>
                </a:solidFill>
              </a:rPr>
            </a:br>
            <a:r>
              <a:rPr lang="en-US" sz="1800" dirty="0" smtClean="0">
                <a:solidFill>
                  <a:srgbClr val="FF0000"/>
                </a:solidFill>
              </a:rPr>
              <a:t/>
            </a:r>
            <a:br>
              <a:rPr lang="en-US" sz="1800" dirty="0" smtClean="0">
                <a:solidFill>
                  <a:srgbClr val="FF0000"/>
                </a:solidFill>
              </a:rPr>
            </a:br>
            <a:endParaRPr lang="en-US" sz="1800" dirty="0" smtClean="0">
              <a:solidFill>
                <a:srgbClr val="FF0000"/>
              </a:solidFill>
            </a:endParaRPr>
          </a:p>
          <a:p>
            <a:r>
              <a:rPr lang="en-US" sz="1800" b="1" dirty="0" smtClean="0">
                <a:solidFill>
                  <a:srgbClr val="FF0000"/>
                </a:solidFill>
              </a:rPr>
              <a:t>Care-Of Address:</a:t>
            </a:r>
            <a:r>
              <a:rPr lang="en-US" sz="1800" dirty="0" smtClean="0">
                <a:solidFill>
                  <a:srgbClr val="FF0000"/>
                </a:solidFill>
              </a:rPr>
              <a:t> A secondary, temporary address used by a mobile node while it is 'traveling” away from its home network. It is a normal 32-bit IP address in most respects, but is used only by Mobile IP for forwarding IP </a:t>
            </a:r>
            <a:r>
              <a:rPr lang="en-US" sz="1800" dirty="0" err="1" smtClean="0">
                <a:solidFill>
                  <a:srgbClr val="FF0000"/>
                </a:solidFill>
              </a:rPr>
              <a:t>datagrams</a:t>
            </a:r>
            <a:r>
              <a:rPr lang="en-US" sz="1800" dirty="0" smtClean="0">
                <a:solidFill>
                  <a:srgbClr val="FF0000"/>
                </a:solidFill>
              </a:rPr>
              <a:t> and for administrative functions. Higher layers never use it, nor do regular IP devices when creating </a:t>
            </a:r>
            <a:r>
              <a:rPr lang="en-US" sz="1800" dirty="0" err="1" smtClean="0">
                <a:solidFill>
                  <a:srgbClr val="FF0000"/>
                </a:solidFill>
              </a:rPr>
              <a:t>datagrams</a:t>
            </a:r>
            <a:r>
              <a:rPr lang="en-US" dirty="0" smtClean="0">
                <a:solidFill>
                  <a:srgbClr val="FF0000"/>
                </a:solidFill>
              </a:rPr>
              <a:t>.</a:t>
            </a:r>
          </a:p>
          <a:p>
            <a:pPr fontAlgn="base"/>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1390856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692957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Need of Mobile IP</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Need of Mobile IP</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xmlns="" id="{BC605231-8325-8A11-93BF-5BBB83A916C5}"/>
              </a:ext>
            </a:extLst>
          </p:cNvPr>
          <p:cNvSpPr txBox="1">
            <a:spLocks/>
          </p:cNvSpPr>
          <p:nvPr/>
        </p:nvSpPr>
        <p:spPr>
          <a:xfrm>
            <a:off x="131181" y="944724"/>
            <a:ext cx="6310259" cy="416575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latin typeface="Cambria" panose="02040503050406030204" pitchFamily="18" charset="0"/>
                <a:ea typeface="Cambria" panose="02040503050406030204" pitchFamily="18" charset="0"/>
              </a:rPr>
              <a:t>Mobile IP</a:t>
            </a:r>
            <a:r>
              <a:rPr lang="en-IN" dirty="0">
                <a:latin typeface="Cambria" panose="02040503050406030204" pitchFamily="18" charset="0"/>
                <a:ea typeface="Cambria" panose="02040503050406030204" pitchFamily="18" charset="0"/>
              </a:rPr>
              <a:t> is a </a:t>
            </a:r>
            <a:r>
              <a:rPr lang="en-IN" dirty="0">
                <a:solidFill>
                  <a:srgbClr val="5430AA"/>
                </a:solidFill>
                <a:latin typeface="Cambria" panose="02040503050406030204" pitchFamily="18" charset="0"/>
                <a:ea typeface="Cambria" panose="02040503050406030204" pitchFamily="18" charset="0"/>
              </a:rPr>
              <a:t>communication protocol </a:t>
            </a:r>
            <a:r>
              <a:rPr lang="en-IN" dirty="0">
                <a:latin typeface="Cambria" panose="02040503050406030204" pitchFamily="18" charset="0"/>
                <a:ea typeface="Cambria" panose="02040503050406030204" pitchFamily="18" charset="0"/>
              </a:rPr>
              <a:t>(created by extending Internet Protocol, IP) that allows the users to move from one network to another with the </a:t>
            </a:r>
            <a:r>
              <a:rPr lang="en-IN" dirty="0">
                <a:solidFill>
                  <a:srgbClr val="5430AA"/>
                </a:solidFill>
                <a:latin typeface="Cambria" panose="02040503050406030204" pitchFamily="18" charset="0"/>
                <a:ea typeface="Cambria" panose="02040503050406030204" pitchFamily="18" charset="0"/>
              </a:rPr>
              <a:t>same IP address</a:t>
            </a:r>
            <a:r>
              <a:rPr lang="en-IN" dirty="0">
                <a:latin typeface="Cambria" panose="02040503050406030204" pitchFamily="18" charset="0"/>
                <a:ea typeface="Cambria" panose="02040503050406030204" pitchFamily="18" charset="0"/>
              </a:rPr>
              <a:t>. </a:t>
            </a:r>
          </a:p>
          <a:p>
            <a:endParaRPr lang="en-IN"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It ensures that the </a:t>
            </a:r>
            <a:r>
              <a:rPr lang="en-IN" dirty="0">
                <a:solidFill>
                  <a:srgbClr val="5430AA"/>
                </a:solidFill>
                <a:latin typeface="Cambria" panose="02040503050406030204" pitchFamily="18" charset="0"/>
                <a:ea typeface="Cambria" panose="02040503050406030204" pitchFamily="18" charset="0"/>
              </a:rPr>
              <a:t>communication</a:t>
            </a:r>
            <a:r>
              <a:rPr lang="en-IN" dirty="0">
                <a:latin typeface="Cambria" panose="02040503050406030204" pitchFamily="18" charset="0"/>
                <a:ea typeface="Cambria" panose="02040503050406030204" pitchFamily="18" charset="0"/>
              </a:rPr>
              <a:t> will continue without </a:t>
            </a:r>
            <a:r>
              <a:rPr lang="en-IN" dirty="0">
                <a:solidFill>
                  <a:srgbClr val="5430AA"/>
                </a:solidFill>
                <a:latin typeface="Cambria" panose="02040503050406030204" pitchFamily="18" charset="0"/>
                <a:ea typeface="Cambria" panose="02040503050406030204" pitchFamily="18" charset="0"/>
              </a:rPr>
              <a:t>user’s sessions </a:t>
            </a:r>
            <a:r>
              <a:rPr lang="en-IN" dirty="0">
                <a:latin typeface="Cambria" panose="02040503050406030204" pitchFamily="18" charset="0"/>
                <a:ea typeface="Cambria" panose="02040503050406030204" pitchFamily="18" charset="0"/>
              </a:rPr>
              <a:t>or connections being dropped.</a:t>
            </a:r>
          </a:p>
          <a:p>
            <a:endParaRPr lang="en-IN"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Mobile IP enables a computer to roam freely on the Internet or an organization's network while still maintaining the same home address. </a:t>
            </a:r>
            <a:endParaRPr lang="en-IN" dirty="0">
              <a:latin typeface="Cambria" panose="02040503050406030204" pitchFamily="18" charset="0"/>
              <a:ea typeface="Cambria" panose="02040503050406030204" pitchFamily="18" charset="0"/>
            </a:endParaRPr>
          </a:p>
          <a:p>
            <a:endParaRPr lang="en-IN" sz="2200" dirty="0">
              <a:latin typeface="Cambria" panose="02040503050406030204" pitchFamily="18" charset="0"/>
              <a:ea typeface="Cambria" panose="02040503050406030204" pitchFamily="18" charset="0"/>
            </a:endParaRPr>
          </a:p>
        </p:txBody>
      </p:sp>
      <p:pic>
        <p:nvPicPr>
          <p:cNvPr id="1026" name="Picture 2" descr="What is Mobile IP">
            <a:extLst>
              <a:ext uri="{FF2B5EF4-FFF2-40B4-BE49-F238E27FC236}">
                <a16:creationId xmlns:a16="http://schemas.microsoft.com/office/drawing/2014/main" xmlns="" id="{06DE8718-7BA2-6488-33D7-1A673E942C31}"/>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571235" y="1129348"/>
            <a:ext cx="5489583" cy="3095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042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6929577"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Components of Mobile IP</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xmlns="" val="27495474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5219</TotalTime>
  <Words>1137</Words>
  <Application>Microsoft Office PowerPoint</Application>
  <PresentationFormat>Custom</PresentationFormat>
  <Paragraphs>134</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Proxima Nova</vt:lpstr>
      <vt:lpstr>Cambria</vt:lpstr>
      <vt:lpstr>Wingdings 3</vt:lpstr>
      <vt:lpstr>Calibri</vt:lpstr>
      <vt:lpstr>Wingdings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930</cp:revision>
  <dcterms:modified xsi:type="dcterms:W3CDTF">2023-08-09T16:58:49Z</dcterms:modified>
</cp:coreProperties>
</file>